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38" d="100"/>
          <a:sy n="138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220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Relationship Id="rId9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>
            <a:extLst>
              <a:ext uri="{FF2B5EF4-FFF2-40B4-BE49-F238E27FC236}">
                <a16:creationId xmlns:a16="http://schemas.microsoft.com/office/drawing/2014/main" id="{A7AAF32F-AEED-62E7-5B73-2E5D4C4DEDD2}"/>
              </a:ext>
            </a:extLst>
          </p:cNvPr>
          <p:cNvSpPr/>
          <p:nvPr/>
        </p:nvSpPr>
        <p:spPr>
          <a:xfrm>
            <a:off x="1028700" y="476205"/>
            <a:ext cx="911668" cy="679179"/>
          </a:xfrm>
          <a:custGeom>
            <a:avLst/>
            <a:gdLst/>
            <a:ahLst/>
            <a:cxnLst/>
            <a:rect l="l" t="t" r="r" b="b"/>
            <a:pathLst>
              <a:path w="911668" h="679179">
                <a:moveTo>
                  <a:pt x="0" y="0"/>
                </a:moveTo>
                <a:lnTo>
                  <a:pt x="911668" y="0"/>
                </a:lnTo>
                <a:lnTo>
                  <a:pt x="911668" y="679179"/>
                </a:lnTo>
                <a:lnTo>
                  <a:pt x="0" y="67917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8137" t="-46993" r="-46678" b="-39813"/>
            </a:stretch>
          </a:blipFill>
        </p:spPr>
        <p:txBody>
          <a:bodyPr/>
          <a:lstStyle/>
          <a:p>
            <a:endParaRPr lang="es-ES" dirty="0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F520E672-8A58-7C07-12A4-45D321434E1C}"/>
              </a:ext>
            </a:extLst>
          </p:cNvPr>
          <p:cNvSpPr/>
          <p:nvPr/>
        </p:nvSpPr>
        <p:spPr>
          <a:xfrm>
            <a:off x="6433458" y="2834640"/>
            <a:ext cx="2553788" cy="1835332"/>
          </a:xfrm>
          <a:custGeom>
            <a:avLst/>
            <a:gdLst/>
            <a:ahLst/>
            <a:cxnLst/>
            <a:rect l="l" t="t" r="r" b="b"/>
            <a:pathLst>
              <a:path w="12226151" h="7399135">
                <a:moveTo>
                  <a:pt x="0" y="0"/>
                </a:moveTo>
                <a:lnTo>
                  <a:pt x="12226151" y="0"/>
                </a:lnTo>
                <a:lnTo>
                  <a:pt x="12226151" y="7399136"/>
                </a:lnTo>
                <a:lnTo>
                  <a:pt x="0" y="73991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1233" t="-34607" b="-21167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CDF8FD4-BA6D-D0E6-7E71-B75BAD0A7B8F}"/>
              </a:ext>
            </a:extLst>
          </p:cNvPr>
          <p:cNvSpPr txBox="1"/>
          <p:nvPr/>
        </p:nvSpPr>
        <p:spPr>
          <a:xfrm>
            <a:off x="2076994" y="1502229"/>
            <a:ext cx="4963886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latin typeface="Avenir Next LT Pro" panose="020B0504020202020204" pitchFamily="34" charset="0"/>
              </a:rPr>
              <a:t>La Vivienda: El gran desafío de nuestro tiempo</a:t>
            </a:r>
          </a:p>
          <a:p>
            <a:pPr algn="ctr"/>
            <a:endParaRPr lang="es-ES" sz="2400" b="1" dirty="0">
              <a:latin typeface="Avenir Next LT Pro" panose="020B0504020202020204" pitchFamily="34" charset="0"/>
            </a:endParaRPr>
          </a:p>
          <a:p>
            <a:pPr algn="ctr"/>
            <a:r>
              <a:rPr lang="en-US" sz="240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Un Reto Ético, </a:t>
            </a:r>
            <a:r>
              <a:rPr lang="en-US" sz="2400" dirty="0" err="1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Político</a:t>
            </a:r>
            <a:r>
              <a:rPr lang="en-US" sz="240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 y Económico</a:t>
            </a:r>
          </a:p>
          <a:p>
            <a:pPr algn="ctr"/>
            <a:endParaRPr lang="en-US" sz="2400" dirty="0">
              <a:latin typeface="Avenir Next LT Pro" panose="020B0504020202020204" pitchFamily="34" charset="0"/>
              <a:cs typeface="Segoe UI" pitchFamily="34" charset="-120"/>
            </a:endParaRPr>
          </a:p>
          <a:p>
            <a:pPr algn="ctr"/>
            <a:endParaRPr lang="en-US" sz="2400" dirty="0">
              <a:latin typeface="Avenir Next LT Pro" panose="020B0504020202020204" pitchFamily="34" charset="0"/>
              <a:cs typeface="Segoe UI" pitchFamily="34" charset="-120"/>
            </a:endParaRPr>
          </a:p>
          <a:p>
            <a:pPr algn="ctr"/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venir Next LT Pro" panose="020B0504020202020204" pitchFamily="34" charset="0"/>
                <a:cs typeface="Segoe UI" pitchFamily="34" charset="-120"/>
              </a:rPr>
              <a:t>Julio 2025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Avenir Next LT Pro" panose="020B0504020202020204" pitchFamily="34" charset="0"/>
            </a:endParaRPr>
          </a:p>
          <a:p>
            <a:pPr algn="ctr"/>
            <a:endParaRPr lang="es-ES" sz="2400" b="1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9835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85750" y="326293"/>
            <a:ext cx="4769832" cy="397545"/>
          </a:xfrm>
          <a:prstGeom prst="rect">
            <a:avLst/>
          </a:prstGeom>
          <a:noFill/>
          <a:ln/>
        </p:spPr>
        <p:txBody>
          <a:bodyPr wrap="none" lIns="0" tIns="0" rIns="0" bIns="85090" rtlCol="0" anchor="ctr">
            <a:spAutoFit/>
          </a:bodyPr>
          <a:lstStyle/>
          <a:p>
            <a:pPr marL="0" indent="0">
              <a:buNone/>
            </a:pPr>
            <a:r>
              <a:rPr lang="en-US" sz="2025" b="1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Introducción: Más Allá de los Ladrillos</a:t>
            </a:r>
            <a:endParaRPr lang="en-US" sz="2025" dirty="0">
              <a:latin typeface="Avenir Next LT Pro" panose="020B0504020202020204" pitchFamily="34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634008" y="1067410"/>
            <a:ext cx="4738092" cy="4154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La vivienda no es solo un bien material, es un espacio donde se desarrollan nuestras vidas.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7" name="Text 2"/>
          <p:cNvSpPr/>
          <p:nvPr/>
        </p:nvSpPr>
        <p:spPr>
          <a:xfrm>
            <a:off x="660797" y="1724635"/>
            <a:ext cx="4711303" cy="4154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Es donde se teje la comunidad, se transmite la memoria y se proyecta el futuro.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9" name="Text 3"/>
          <p:cNvSpPr/>
          <p:nvPr/>
        </p:nvSpPr>
        <p:spPr>
          <a:xfrm>
            <a:off x="660797" y="2381860"/>
            <a:ext cx="4711303" cy="4154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El acceso a la vivienda es hoy uno de los principales factores de desigualdad en España.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11" name="Text 4"/>
          <p:cNvSpPr/>
          <p:nvPr/>
        </p:nvSpPr>
        <p:spPr>
          <a:xfrm>
            <a:off x="607219" y="3039085"/>
            <a:ext cx="4764881" cy="41549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Abordamos este desafío desde tres dimensiones: ética, política y económica.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12" name="Shape 5"/>
          <p:cNvSpPr/>
          <p:nvPr/>
        </p:nvSpPr>
        <p:spPr>
          <a:xfrm>
            <a:off x="285750" y="3861197"/>
            <a:ext cx="5014913" cy="642938"/>
          </a:xfrm>
          <a:prstGeom prst="rect">
            <a:avLst/>
          </a:prstGeom>
          <a:solidFill>
            <a:srgbClr val="009999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Shape 6"/>
          <p:cNvSpPr/>
          <p:nvPr/>
        </p:nvSpPr>
        <p:spPr>
          <a:xfrm>
            <a:off x="285750" y="3861197"/>
            <a:ext cx="28575" cy="642938"/>
          </a:xfrm>
          <a:prstGeom prst="rect">
            <a:avLst/>
          </a:prstGeom>
          <a:solidFill>
            <a:srgbClr val="2E86C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4" name="Text 7"/>
          <p:cNvSpPr/>
          <p:nvPr/>
        </p:nvSpPr>
        <p:spPr>
          <a:xfrm>
            <a:off x="285750" y="3880788"/>
            <a:ext cx="5086350" cy="603755"/>
          </a:xfrm>
          <a:prstGeom prst="rect">
            <a:avLst/>
          </a:prstGeom>
          <a:noFill/>
          <a:ln/>
        </p:spPr>
        <p:txBody>
          <a:bodyPr wrap="square" lIns="127508" tIns="127508" rIns="127508" bIns="127508" rtlCol="0" anchor="ctr">
            <a:spAutoFit/>
          </a:bodyPr>
          <a:lstStyle/>
          <a:p>
            <a:pPr marL="0" indent="0">
              <a:buNone/>
            </a:pPr>
            <a:r>
              <a:rPr lang="en-US" sz="1125" i="1" dirty="0">
                <a:solidFill>
                  <a:schemeClr val="bg1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"Hablar de vivienda es hablar de proyectos de vida, de familias que sueñan con un hogar estable, de jóvenes que aspiran a emanciparse."</a:t>
            </a:r>
            <a:endParaRPr lang="en-US" sz="1125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6" name="Text 8"/>
          <p:cNvSpPr/>
          <p:nvPr/>
        </p:nvSpPr>
        <p:spPr>
          <a:xfrm>
            <a:off x="285750" y="4707731"/>
            <a:ext cx="864393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7F8C8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 Vivienda: El Gran Desafío de Nuestro Tiempo</a:t>
            </a:r>
            <a:endParaRPr lang="en-US" sz="788" dirty="0"/>
          </a:p>
        </p:txBody>
      </p:sp>
      <p:sp>
        <p:nvSpPr>
          <p:cNvPr id="17" name="Freeform 52">
            <a:extLst>
              <a:ext uri="{FF2B5EF4-FFF2-40B4-BE49-F238E27FC236}">
                <a16:creationId xmlns:a16="http://schemas.microsoft.com/office/drawing/2014/main" id="{836E6D3B-B1C5-BBEA-7F10-BC3C0C2F86D5}"/>
              </a:ext>
            </a:extLst>
          </p:cNvPr>
          <p:cNvSpPr/>
          <p:nvPr/>
        </p:nvSpPr>
        <p:spPr>
          <a:xfrm>
            <a:off x="5662750" y="460081"/>
            <a:ext cx="3195500" cy="4024462"/>
          </a:xfrm>
          <a:custGeom>
            <a:avLst/>
            <a:gdLst/>
            <a:ahLst/>
            <a:cxnLst/>
            <a:rect l="l" t="t" r="r" b="b"/>
            <a:pathLst>
              <a:path w="7765672" h="8219877">
                <a:moveTo>
                  <a:pt x="0" y="0"/>
                </a:moveTo>
                <a:lnTo>
                  <a:pt x="7765672" y="0"/>
                </a:lnTo>
                <a:lnTo>
                  <a:pt x="7765672" y="8219877"/>
                </a:lnTo>
                <a:lnTo>
                  <a:pt x="0" y="821987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658" r="-32213"/>
            </a:stretch>
          </a:blipFill>
        </p:spPr>
        <p:txBody>
          <a:bodyPr wrap="square"/>
          <a:lstStyle>
            <a:defPPr>
              <a:defRPr lang="en-US"/>
            </a:defPPr>
            <a:lvl1pPr marL="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s-ES"/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1490F234-F49E-DCEF-004C-02D49956D558}"/>
              </a:ext>
            </a:extLst>
          </p:cNvPr>
          <p:cNvSpPr/>
          <p:nvPr/>
        </p:nvSpPr>
        <p:spPr>
          <a:xfrm>
            <a:off x="8444344" y="44660"/>
            <a:ext cx="630815" cy="397545"/>
          </a:xfrm>
          <a:custGeom>
            <a:avLst/>
            <a:gdLst/>
            <a:ahLst/>
            <a:cxnLst/>
            <a:rect l="l" t="t" r="r" b="b"/>
            <a:pathLst>
              <a:path w="911668" h="679179">
                <a:moveTo>
                  <a:pt x="0" y="0"/>
                </a:moveTo>
                <a:lnTo>
                  <a:pt x="911668" y="0"/>
                </a:lnTo>
                <a:lnTo>
                  <a:pt x="911668" y="679179"/>
                </a:lnTo>
                <a:lnTo>
                  <a:pt x="0" y="6791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137" t="-46993" r="-46678" b="-39813"/>
            </a:stretch>
          </a:blipFill>
        </p:spPr>
        <p:txBody>
          <a:bodyPr/>
          <a:lstStyle/>
          <a:p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85750" y="326293"/>
            <a:ext cx="6817957" cy="397545"/>
          </a:xfrm>
          <a:prstGeom prst="rect">
            <a:avLst/>
          </a:prstGeom>
          <a:noFill/>
          <a:ln/>
        </p:spPr>
        <p:txBody>
          <a:bodyPr wrap="none" lIns="0" tIns="0" rIns="0" bIns="85090" rtlCol="0" anchor="ctr">
            <a:spAutoFit/>
          </a:bodyPr>
          <a:lstStyle/>
          <a:p>
            <a:pPr marL="0" indent="0">
              <a:buNone/>
            </a:pPr>
            <a:r>
              <a:rPr lang="en-US" sz="2025" b="1" dirty="0">
                <a:solidFill>
                  <a:srgbClr val="009999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Dimensión Ética: Dignidad, Justicia y Responsabilidad</a:t>
            </a:r>
            <a:endParaRPr lang="en-US" sz="2025" dirty="0">
              <a:solidFill>
                <a:srgbClr val="009999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580428" y="950237"/>
            <a:ext cx="6604072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El acceso a la vivienda es un principio rector consagrado en la Constitución (Art. 47).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7" name="Text 2"/>
          <p:cNvSpPr/>
          <p:nvPr/>
        </p:nvSpPr>
        <p:spPr>
          <a:xfrm>
            <a:off x="593823" y="1352290"/>
            <a:ext cx="6617467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El 30% de los hogares dedica más del 30% de su renta al pago de la vivienda.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9" name="Text 3"/>
          <p:cNvSpPr/>
          <p:nvPr/>
        </p:nvSpPr>
        <p:spPr>
          <a:xfrm>
            <a:off x="580429" y="1798889"/>
            <a:ext cx="6873316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La exclusión social severa en la infancia se ha duplicado desde 2007 (7,2% al 15,4%).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11" name="Text 4"/>
          <p:cNvSpPr/>
          <p:nvPr/>
        </p:nvSpPr>
        <p:spPr>
          <a:xfrm>
            <a:off x="580428" y="2185765"/>
            <a:ext cx="6630862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La pobreza energética afecta a más del 13% de los hogares españoles</a:t>
            </a:r>
            <a:r>
              <a:rPr lang="en-US" sz="1350" dirty="0">
                <a:solidFill>
                  <a:srgbClr val="1A5276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12" name="Shape 5"/>
          <p:cNvSpPr/>
          <p:nvPr/>
        </p:nvSpPr>
        <p:spPr>
          <a:xfrm>
            <a:off x="2247250" y="2506159"/>
            <a:ext cx="5014913" cy="2311048"/>
          </a:xfrm>
          <a:prstGeom prst="rect">
            <a:avLst/>
          </a:prstGeom>
          <a:solidFill>
            <a:srgbClr val="D6DBDF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6"/>
          <p:cNvSpPr/>
          <p:nvPr/>
        </p:nvSpPr>
        <p:spPr>
          <a:xfrm>
            <a:off x="3385382" y="2491370"/>
            <a:ext cx="4872038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125" b="1" dirty="0">
                <a:solidFill>
                  <a:srgbClr val="1A527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Impacto económico en los hogares</a:t>
            </a:r>
            <a:endParaRPr lang="en-US" sz="1125" dirty="0"/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0690" y="2813387"/>
            <a:ext cx="4800600" cy="1785938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285750" y="6086475"/>
            <a:ext cx="864393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7F8C8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 Vivienda: El Gran Desafío de Nuestro Tiempo</a:t>
            </a:r>
            <a:endParaRPr lang="en-US" sz="788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73D0E91-4C0E-1FB7-50A5-BBCCD78C3EB9}"/>
              </a:ext>
            </a:extLst>
          </p:cNvPr>
          <p:cNvSpPr txBox="1"/>
          <p:nvPr/>
        </p:nvSpPr>
        <p:spPr>
          <a:xfrm>
            <a:off x="2140528" y="4924911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800" dirty="0">
                <a:solidFill>
                  <a:srgbClr val="7F8C8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 Vivienda: El Gran </a:t>
            </a:r>
            <a:r>
              <a:rPr lang="en-US" sz="800" dirty="0" err="1">
                <a:solidFill>
                  <a:srgbClr val="7F8C8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Desafío</a:t>
            </a:r>
            <a:r>
              <a:rPr lang="en-US" sz="800" dirty="0">
                <a:solidFill>
                  <a:srgbClr val="7F8C8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 de Nuestro Tiempo</a:t>
            </a:r>
            <a:endParaRPr lang="en-US" sz="800" dirty="0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29F3D62F-E225-2136-87D3-A5D037519DA9}"/>
              </a:ext>
            </a:extLst>
          </p:cNvPr>
          <p:cNvSpPr/>
          <p:nvPr/>
        </p:nvSpPr>
        <p:spPr>
          <a:xfrm>
            <a:off x="8444344" y="44660"/>
            <a:ext cx="630815" cy="397545"/>
          </a:xfrm>
          <a:custGeom>
            <a:avLst/>
            <a:gdLst/>
            <a:ahLst/>
            <a:cxnLst/>
            <a:rect l="l" t="t" r="r" b="b"/>
            <a:pathLst>
              <a:path w="911668" h="679179">
                <a:moveTo>
                  <a:pt x="0" y="0"/>
                </a:moveTo>
                <a:lnTo>
                  <a:pt x="911668" y="0"/>
                </a:lnTo>
                <a:lnTo>
                  <a:pt x="911668" y="679179"/>
                </a:lnTo>
                <a:lnTo>
                  <a:pt x="0" y="6791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137" t="-46993" r="-46678" b="-39813"/>
            </a:stretch>
          </a:blipFill>
        </p:spPr>
        <p:txBody>
          <a:bodyPr/>
          <a:lstStyle/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85750" y="326293"/>
            <a:ext cx="5570949" cy="397545"/>
          </a:xfrm>
          <a:prstGeom prst="rect">
            <a:avLst/>
          </a:prstGeom>
          <a:noFill/>
          <a:ln/>
        </p:spPr>
        <p:txBody>
          <a:bodyPr wrap="none" lIns="0" tIns="0" rIns="0" bIns="85090" rtlCol="0" anchor="ctr">
            <a:spAutoFit/>
          </a:bodyPr>
          <a:lstStyle/>
          <a:p>
            <a:pPr marL="0" indent="0">
              <a:buNone/>
            </a:pPr>
            <a:r>
              <a:rPr lang="en-US" sz="2025" b="1" dirty="0">
                <a:solidFill>
                  <a:srgbClr val="009999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Dimensión Política: Gobernanza y Liderazgo</a:t>
            </a:r>
            <a:endParaRPr lang="en-US" sz="2025" dirty="0">
              <a:solidFill>
                <a:srgbClr val="009999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405458" y="813517"/>
            <a:ext cx="8268891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La política de vivienda en España ha carecido de visión estructural durante décadas.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7" name="Text 2"/>
          <p:cNvSpPr/>
          <p:nvPr/>
        </p:nvSpPr>
        <p:spPr>
          <a:xfrm>
            <a:off x="405458" y="1188900"/>
            <a:ext cx="7758214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La inseguridad jurídica desincentiva la oferta de viviendas en alquiler.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9" name="Text 3"/>
          <p:cNvSpPr/>
          <p:nvPr/>
        </p:nvSpPr>
        <p:spPr>
          <a:xfrm>
            <a:off x="405458" y="1534742"/>
            <a:ext cx="7562272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Es necesario reforzar la capacidad de los municipios con más financiación y recursos técnicos.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11" name="Text 4"/>
          <p:cNvSpPr/>
          <p:nvPr/>
        </p:nvSpPr>
        <p:spPr>
          <a:xfrm>
            <a:off x="350282" y="1895629"/>
            <a:ext cx="7392454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Se requiere mayor cooperación entre administraciones y un marco regulador coherente.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12" name="Shape 5"/>
          <p:cNvSpPr/>
          <p:nvPr/>
        </p:nvSpPr>
        <p:spPr>
          <a:xfrm>
            <a:off x="214312" y="2630851"/>
            <a:ext cx="5014913" cy="2143125"/>
          </a:xfrm>
          <a:prstGeom prst="rect">
            <a:avLst/>
          </a:prstGeom>
          <a:solidFill>
            <a:schemeClr val="bg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3" name="Text 6"/>
          <p:cNvSpPr/>
          <p:nvPr/>
        </p:nvSpPr>
        <p:spPr>
          <a:xfrm>
            <a:off x="1533227" y="2728567"/>
            <a:ext cx="2769989" cy="17312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125" b="1" dirty="0">
                <a:solidFill>
                  <a:srgbClr val="00999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Inversión pública en vivienda (% del PIB)</a:t>
            </a:r>
            <a:endParaRPr lang="en-US" sz="1125" dirty="0">
              <a:solidFill>
                <a:srgbClr val="009999"/>
              </a:solidFill>
            </a:endParaRPr>
          </a:p>
        </p:txBody>
      </p:sp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50" y="2861111"/>
            <a:ext cx="4800600" cy="1928813"/>
          </a:xfrm>
          <a:prstGeom prst="rect">
            <a:avLst/>
          </a:prstGeom>
        </p:spPr>
      </p:pic>
      <p:sp>
        <p:nvSpPr>
          <p:cNvPr id="16" name="Shape 7"/>
          <p:cNvSpPr/>
          <p:nvPr/>
        </p:nvSpPr>
        <p:spPr>
          <a:xfrm>
            <a:off x="5425678" y="2731056"/>
            <a:ext cx="3343275" cy="1271588"/>
          </a:xfrm>
          <a:prstGeom prst="rect">
            <a:avLst/>
          </a:prstGeom>
          <a:solidFill>
            <a:srgbClr val="AED6F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Shape 8"/>
          <p:cNvSpPr/>
          <p:nvPr/>
        </p:nvSpPr>
        <p:spPr>
          <a:xfrm>
            <a:off x="5518547" y="2743705"/>
            <a:ext cx="28575" cy="1271588"/>
          </a:xfrm>
          <a:prstGeom prst="rect">
            <a:avLst/>
          </a:prstGeom>
          <a:solidFill>
            <a:srgbClr val="2E86C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8" name="Text 9"/>
          <p:cNvSpPr/>
          <p:nvPr/>
        </p:nvSpPr>
        <p:spPr>
          <a:xfrm>
            <a:off x="5657850" y="2967991"/>
            <a:ext cx="3200400" cy="21431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125" b="1" dirty="0">
                <a:solidFill>
                  <a:srgbClr val="1A527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Parque público de vivienda</a:t>
            </a:r>
            <a:endParaRPr lang="en-US" sz="1125" dirty="0"/>
          </a:p>
        </p:txBody>
      </p:sp>
      <p:sp>
        <p:nvSpPr>
          <p:cNvPr id="19" name="Text 10"/>
          <p:cNvSpPr/>
          <p:nvPr/>
        </p:nvSpPr>
        <p:spPr>
          <a:xfrm>
            <a:off x="5657850" y="3166496"/>
            <a:ext cx="320040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13" dirty="0">
                <a:solidFill>
                  <a:srgbClr val="1A527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España: 1,7% del total de viviendas</a:t>
            </a:r>
            <a:endParaRPr lang="en-US" sz="1013" dirty="0"/>
          </a:p>
        </p:txBody>
      </p:sp>
      <p:sp>
        <p:nvSpPr>
          <p:cNvPr id="20" name="Text 11"/>
          <p:cNvSpPr/>
          <p:nvPr/>
        </p:nvSpPr>
        <p:spPr>
          <a:xfrm>
            <a:off x="5657850" y="3350902"/>
            <a:ext cx="320040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13" dirty="0">
                <a:solidFill>
                  <a:srgbClr val="1A527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Media UE: 9%</a:t>
            </a:r>
            <a:endParaRPr lang="en-US" sz="1013" dirty="0"/>
          </a:p>
        </p:txBody>
      </p:sp>
      <p:sp>
        <p:nvSpPr>
          <p:cNvPr id="21" name="Text 12"/>
          <p:cNvSpPr/>
          <p:nvPr/>
        </p:nvSpPr>
        <p:spPr>
          <a:xfrm>
            <a:off x="5657850" y="3527011"/>
            <a:ext cx="320040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13" dirty="0">
                <a:solidFill>
                  <a:srgbClr val="1A527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Francia: 16%</a:t>
            </a:r>
            <a:endParaRPr lang="en-US" sz="1013" dirty="0"/>
          </a:p>
        </p:txBody>
      </p:sp>
      <p:sp>
        <p:nvSpPr>
          <p:cNvPr id="22" name="Text 13"/>
          <p:cNvSpPr/>
          <p:nvPr/>
        </p:nvSpPr>
        <p:spPr>
          <a:xfrm>
            <a:off x="5639990" y="3715056"/>
            <a:ext cx="3200400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13" dirty="0">
                <a:solidFill>
                  <a:srgbClr val="1A527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Países Bajos y Austria: &gt;20%</a:t>
            </a:r>
            <a:endParaRPr lang="en-US" sz="1013" dirty="0"/>
          </a:p>
        </p:txBody>
      </p:sp>
      <p:sp>
        <p:nvSpPr>
          <p:cNvPr id="23" name="Text 14"/>
          <p:cNvSpPr/>
          <p:nvPr/>
        </p:nvSpPr>
        <p:spPr>
          <a:xfrm>
            <a:off x="473273" y="4945174"/>
            <a:ext cx="864393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7F8C8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 Vivienda: El Gran Desafío de Nuestro Tiempo</a:t>
            </a:r>
            <a:endParaRPr lang="en-US" sz="788" dirty="0"/>
          </a:p>
        </p:txBody>
      </p:sp>
      <p:sp>
        <p:nvSpPr>
          <p:cNvPr id="24" name="Freeform 5">
            <a:extLst>
              <a:ext uri="{FF2B5EF4-FFF2-40B4-BE49-F238E27FC236}">
                <a16:creationId xmlns:a16="http://schemas.microsoft.com/office/drawing/2014/main" id="{E7A5A60A-7584-92A2-8B67-67B98BF167C7}"/>
              </a:ext>
            </a:extLst>
          </p:cNvPr>
          <p:cNvSpPr/>
          <p:nvPr/>
        </p:nvSpPr>
        <p:spPr>
          <a:xfrm>
            <a:off x="8444344" y="44660"/>
            <a:ext cx="630815" cy="397545"/>
          </a:xfrm>
          <a:custGeom>
            <a:avLst/>
            <a:gdLst/>
            <a:ahLst/>
            <a:cxnLst/>
            <a:rect l="l" t="t" r="r" b="b"/>
            <a:pathLst>
              <a:path w="911668" h="679179">
                <a:moveTo>
                  <a:pt x="0" y="0"/>
                </a:moveTo>
                <a:lnTo>
                  <a:pt x="911668" y="0"/>
                </a:lnTo>
                <a:lnTo>
                  <a:pt x="911668" y="679179"/>
                </a:lnTo>
                <a:lnTo>
                  <a:pt x="0" y="6791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137" t="-46993" r="-46678" b="-39813"/>
            </a:stretch>
          </a:blipFill>
        </p:spPr>
        <p:txBody>
          <a:bodyPr/>
          <a:lstStyle/>
          <a:p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85750" y="326293"/>
            <a:ext cx="6213239" cy="397545"/>
          </a:xfrm>
          <a:prstGeom prst="rect">
            <a:avLst/>
          </a:prstGeom>
          <a:noFill/>
          <a:ln/>
        </p:spPr>
        <p:txBody>
          <a:bodyPr wrap="none" lIns="0" tIns="0" rIns="0" bIns="85090" rtlCol="0" anchor="ctr">
            <a:spAutoFit/>
          </a:bodyPr>
          <a:lstStyle/>
          <a:p>
            <a:pPr marL="0" indent="0">
              <a:buNone/>
            </a:pPr>
            <a:r>
              <a:rPr lang="en-US" sz="2025" b="1" dirty="0">
                <a:solidFill>
                  <a:srgbClr val="009999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Dimensión Económica: Inversión y Sostenibilidad</a:t>
            </a:r>
            <a:endParaRPr lang="en-US" sz="2025" dirty="0">
              <a:solidFill>
                <a:srgbClr val="009999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5" name="Text 1"/>
          <p:cNvSpPr/>
          <p:nvPr/>
        </p:nvSpPr>
        <p:spPr>
          <a:xfrm>
            <a:off x="321469" y="885668"/>
            <a:ext cx="8215312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La vivienda es una oportunidad económica que genera empleo directo e indirecto.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7" name="Text 2"/>
          <p:cNvSpPr/>
          <p:nvPr/>
        </p:nvSpPr>
        <p:spPr>
          <a:xfrm>
            <a:off x="321469" y="1261168"/>
            <a:ext cx="7702085" cy="20774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Cada euro invertido en rehabilitación energética genera un retorno de hasta 17 euros.</a:t>
            </a:r>
            <a:endParaRPr lang="en-US" sz="1350" dirty="0">
              <a:latin typeface="Avenir Next LT Pro" panose="020B0504020202020204" pitchFamily="34" charset="0"/>
            </a:endParaRPr>
          </a:p>
        </p:txBody>
      </p:sp>
      <p:sp>
        <p:nvSpPr>
          <p:cNvPr id="9" name="Text 3"/>
          <p:cNvSpPr/>
          <p:nvPr/>
        </p:nvSpPr>
        <p:spPr>
          <a:xfrm>
            <a:off x="337441" y="1564249"/>
            <a:ext cx="4607223" cy="20774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La construcción representa cerca del 10% del PIB español</a:t>
            </a:r>
            <a:r>
              <a:rPr lang="en-US" sz="1350" b="1" dirty="0"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.</a:t>
            </a:r>
            <a:endParaRPr lang="en-US" sz="1350" b="1" dirty="0">
              <a:latin typeface="Avenir Next LT Pro" panose="020B0504020202020204" pitchFamily="34" charset="0"/>
            </a:endParaRPr>
          </a:p>
        </p:txBody>
      </p:sp>
      <p:sp>
        <p:nvSpPr>
          <p:cNvPr id="10" name="Shape 4"/>
          <p:cNvSpPr/>
          <p:nvPr/>
        </p:nvSpPr>
        <p:spPr>
          <a:xfrm>
            <a:off x="321469" y="2120440"/>
            <a:ext cx="2407137" cy="921544"/>
          </a:xfrm>
          <a:prstGeom prst="rect">
            <a:avLst/>
          </a:prstGeom>
          <a:solidFill>
            <a:schemeClr val="bg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1" name="Text 5"/>
          <p:cNvSpPr/>
          <p:nvPr/>
        </p:nvSpPr>
        <p:spPr>
          <a:xfrm>
            <a:off x="392907" y="2225278"/>
            <a:ext cx="2335699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013" b="1" dirty="0">
                <a:solidFill>
                  <a:srgbClr val="1A527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Antigüedad media</a:t>
            </a:r>
            <a:endParaRPr lang="en-US" sz="1013" dirty="0"/>
          </a:p>
        </p:txBody>
      </p:sp>
      <p:sp>
        <p:nvSpPr>
          <p:cNvPr id="12" name="Text 6"/>
          <p:cNvSpPr/>
          <p:nvPr/>
        </p:nvSpPr>
        <p:spPr>
          <a:xfrm>
            <a:off x="392906" y="2443395"/>
            <a:ext cx="233569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86C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45+</a:t>
            </a:r>
            <a:endParaRPr lang="en-US" sz="1800" dirty="0"/>
          </a:p>
        </p:txBody>
      </p:sp>
      <p:sp>
        <p:nvSpPr>
          <p:cNvPr id="13" name="Text 7"/>
          <p:cNvSpPr/>
          <p:nvPr/>
        </p:nvSpPr>
        <p:spPr>
          <a:xfrm>
            <a:off x="392905" y="2757544"/>
            <a:ext cx="233569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1A527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años del parque de viviendas</a:t>
            </a:r>
            <a:endParaRPr lang="en-US" sz="900" dirty="0"/>
          </a:p>
        </p:txBody>
      </p:sp>
      <p:sp>
        <p:nvSpPr>
          <p:cNvPr id="14" name="Shape 8"/>
          <p:cNvSpPr/>
          <p:nvPr/>
        </p:nvSpPr>
        <p:spPr>
          <a:xfrm>
            <a:off x="2893526" y="2120441"/>
            <a:ext cx="2407137" cy="921544"/>
          </a:xfrm>
          <a:prstGeom prst="rect">
            <a:avLst/>
          </a:prstGeom>
          <a:solidFill>
            <a:schemeClr val="bg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5" name="Text 9"/>
          <p:cNvSpPr/>
          <p:nvPr/>
        </p:nvSpPr>
        <p:spPr>
          <a:xfrm>
            <a:off x="2893526" y="2217318"/>
            <a:ext cx="2335699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013" b="1" dirty="0">
                <a:solidFill>
                  <a:srgbClr val="1A527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Necesidad estimada</a:t>
            </a:r>
            <a:endParaRPr lang="en-US" sz="1013" dirty="0"/>
          </a:p>
        </p:txBody>
      </p:sp>
      <p:sp>
        <p:nvSpPr>
          <p:cNvPr id="16" name="Text 10"/>
          <p:cNvSpPr/>
          <p:nvPr/>
        </p:nvSpPr>
        <p:spPr>
          <a:xfrm>
            <a:off x="2929244" y="2410199"/>
            <a:ext cx="2335699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E86C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5,3M</a:t>
            </a:r>
            <a:endParaRPr lang="en-US" sz="1800" dirty="0"/>
          </a:p>
        </p:txBody>
      </p:sp>
      <p:sp>
        <p:nvSpPr>
          <p:cNvPr id="17" name="Text 11"/>
          <p:cNvSpPr/>
          <p:nvPr/>
        </p:nvSpPr>
        <p:spPr>
          <a:xfrm>
            <a:off x="2929243" y="2768203"/>
            <a:ext cx="2335699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900" dirty="0">
                <a:solidFill>
                  <a:srgbClr val="1A527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viviendas en alquiler hasta 2040</a:t>
            </a:r>
            <a:endParaRPr lang="en-US" sz="900" dirty="0"/>
          </a:p>
        </p:txBody>
      </p:sp>
      <p:sp>
        <p:nvSpPr>
          <p:cNvPr id="18" name="Shape 12"/>
          <p:cNvSpPr/>
          <p:nvPr/>
        </p:nvSpPr>
        <p:spPr>
          <a:xfrm>
            <a:off x="285750" y="3177891"/>
            <a:ext cx="5014913" cy="1571625"/>
          </a:xfrm>
          <a:prstGeom prst="rect">
            <a:avLst/>
          </a:prstGeom>
          <a:solidFill>
            <a:schemeClr val="bg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9" name="Text 13"/>
          <p:cNvSpPr/>
          <p:nvPr/>
        </p:nvSpPr>
        <p:spPr>
          <a:xfrm>
            <a:off x="457505" y="3230518"/>
            <a:ext cx="4943475" cy="19288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013" b="1" dirty="0">
                <a:solidFill>
                  <a:srgbClr val="1A5276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Previsión de nuevos hogares en España hasta 2040</a:t>
            </a:r>
            <a:endParaRPr lang="en-US" sz="1013" dirty="0"/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42" y="3448944"/>
            <a:ext cx="4872038" cy="1428750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5514975" y="2650331"/>
            <a:ext cx="3343275" cy="785813"/>
          </a:xfrm>
          <a:prstGeom prst="rect">
            <a:avLst/>
          </a:prstGeom>
          <a:solidFill>
            <a:srgbClr val="009999"/>
          </a:solidFill>
          <a:ln/>
        </p:spPr>
        <p:txBody>
          <a:bodyPr/>
          <a:lstStyle/>
          <a:p>
            <a:endParaRPr lang="es-ES">
              <a:solidFill>
                <a:schemeClr val="bg1"/>
              </a:solidFill>
            </a:endParaRPr>
          </a:p>
        </p:txBody>
      </p:sp>
      <p:sp>
        <p:nvSpPr>
          <p:cNvPr id="23" name="Shape 15"/>
          <p:cNvSpPr/>
          <p:nvPr/>
        </p:nvSpPr>
        <p:spPr>
          <a:xfrm>
            <a:off x="5514975" y="2650331"/>
            <a:ext cx="28575" cy="785813"/>
          </a:xfrm>
          <a:prstGeom prst="rect">
            <a:avLst/>
          </a:prstGeom>
          <a:solidFill>
            <a:srgbClr val="2E86C1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24" name="Text 16"/>
          <p:cNvSpPr/>
          <p:nvPr/>
        </p:nvSpPr>
        <p:spPr>
          <a:xfrm>
            <a:off x="5622131" y="2775990"/>
            <a:ext cx="1535677" cy="1558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13" b="1" dirty="0">
                <a:solidFill>
                  <a:schemeClr val="bg1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Rehabilitación necesaria</a:t>
            </a:r>
            <a:endParaRPr lang="en-US" sz="1013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5" name="Text 17"/>
          <p:cNvSpPr/>
          <p:nvPr/>
        </p:nvSpPr>
        <p:spPr>
          <a:xfrm>
            <a:off x="5622131" y="2972872"/>
            <a:ext cx="3200400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chemeClr val="bg1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9,5 millones de viviendas necesitan rehabilitación energética significativa</a:t>
            </a:r>
            <a:endParaRPr lang="en-US" sz="1200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27" name="Text 18"/>
          <p:cNvSpPr/>
          <p:nvPr/>
        </p:nvSpPr>
        <p:spPr>
          <a:xfrm>
            <a:off x="321469" y="4948866"/>
            <a:ext cx="864393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7F8C8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 Vivienda: El Gran Desafío de Nuestro Tiempo</a:t>
            </a:r>
            <a:endParaRPr lang="en-US" sz="788" dirty="0"/>
          </a:p>
        </p:txBody>
      </p:sp>
      <p:sp>
        <p:nvSpPr>
          <p:cNvPr id="29" name="Freeform 5">
            <a:extLst>
              <a:ext uri="{FF2B5EF4-FFF2-40B4-BE49-F238E27FC236}">
                <a16:creationId xmlns:a16="http://schemas.microsoft.com/office/drawing/2014/main" id="{0E8E67CA-620C-50C5-3B9F-06FFF46DB6F6}"/>
              </a:ext>
            </a:extLst>
          </p:cNvPr>
          <p:cNvSpPr/>
          <p:nvPr/>
        </p:nvSpPr>
        <p:spPr>
          <a:xfrm>
            <a:off x="8444344" y="44660"/>
            <a:ext cx="630815" cy="397545"/>
          </a:xfrm>
          <a:custGeom>
            <a:avLst/>
            <a:gdLst/>
            <a:ahLst/>
            <a:cxnLst/>
            <a:rect l="l" t="t" r="r" b="b"/>
            <a:pathLst>
              <a:path w="911668" h="679179">
                <a:moveTo>
                  <a:pt x="0" y="0"/>
                </a:moveTo>
                <a:lnTo>
                  <a:pt x="911668" y="0"/>
                </a:lnTo>
                <a:lnTo>
                  <a:pt x="911668" y="679179"/>
                </a:lnTo>
                <a:lnTo>
                  <a:pt x="0" y="6791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137" t="-46993" r="-46678" b="-39813"/>
            </a:stretch>
          </a:blipFill>
        </p:spPr>
        <p:txBody>
          <a:bodyPr/>
          <a:lstStyle/>
          <a:p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85750" y="326293"/>
            <a:ext cx="5711820" cy="397545"/>
          </a:xfrm>
          <a:prstGeom prst="rect">
            <a:avLst/>
          </a:prstGeom>
          <a:noFill/>
          <a:ln/>
        </p:spPr>
        <p:txBody>
          <a:bodyPr wrap="none" lIns="0" tIns="0" rIns="0" bIns="85090" rtlCol="0" anchor="ctr">
            <a:spAutoFit/>
          </a:bodyPr>
          <a:lstStyle/>
          <a:p>
            <a:pPr marL="0" indent="0">
              <a:buNone/>
            </a:pPr>
            <a:r>
              <a:rPr lang="en-US" sz="2025" b="1" dirty="0">
                <a:solidFill>
                  <a:srgbClr val="009999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Conclusión: Una </a:t>
            </a:r>
            <a:r>
              <a:rPr lang="en-US" sz="2025" b="1" dirty="0" err="1">
                <a:solidFill>
                  <a:srgbClr val="009999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responsabilidad</a:t>
            </a:r>
            <a:r>
              <a:rPr lang="en-US" sz="2025" b="1" dirty="0">
                <a:solidFill>
                  <a:srgbClr val="009999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 </a:t>
            </a:r>
            <a:r>
              <a:rPr lang="en-US" sz="2025" b="1" dirty="0" err="1">
                <a:solidFill>
                  <a:srgbClr val="009999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compartido</a:t>
            </a:r>
            <a:endParaRPr lang="en-US" sz="2025" dirty="0">
              <a:solidFill>
                <a:srgbClr val="009999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300037" y="903685"/>
            <a:ext cx="8572500" cy="942218"/>
          </a:xfrm>
          <a:prstGeom prst="rect">
            <a:avLst/>
          </a:prstGeom>
          <a:solidFill>
            <a:schemeClr val="bg2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2203" y="1319808"/>
            <a:ext cx="321469" cy="25717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000125" y="1124851"/>
            <a:ext cx="1303242" cy="20774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09999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Dimensión Ética</a:t>
            </a:r>
            <a:endParaRPr lang="en-US" sz="1350" dirty="0">
              <a:solidFill>
                <a:srgbClr val="009999"/>
              </a:solidFill>
            </a:endParaRPr>
          </a:p>
        </p:txBody>
      </p:sp>
      <p:sp>
        <p:nvSpPr>
          <p:cNvPr id="7" name="Text 3"/>
          <p:cNvSpPr/>
          <p:nvPr/>
        </p:nvSpPr>
        <p:spPr>
          <a:xfrm>
            <a:off x="1000125" y="1356571"/>
            <a:ext cx="7786688" cy="31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13" dirty="0">
                <a:solidFill>
                  <a:srgbClr val="1A5276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La vivienda es un derecho fundamental ligado a la dignidad humana. Debemos garantizar el acceso a hogares dignos, seguros y adecuados para todos.</a:t>
            </a:r>
            <a:endParaRPr lang="en-US" sz="1013" dirty="0">
              <a:latin typeface="Avenir Next LT Pro" panose="020B0504020202020204" pitchFamily="34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285750" y="2100263"/>
            <a:ext cx="8572500" cy="1000125"/>
          </a:xfrm>
          <a:prstGeom prst="rect">
            <a:avLst/>
          </a:prstGeom>
          <a:solidFill>
            <a:schemeClr val="bg2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350" y="2462808"/>
            <a:ext cx="257175" cy="25717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00125" y="2267851"/>
            <a:ext cx="1562351" cy="20774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09999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Dimensión Política</a:t>
            </a:r>
            <a:endParaRPr lang="en-US" sz="1350" dirty="0">
              <a:solidFill>
                <a:srgbClr val="009999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1000125" y="2608755"/>
            <a:ext cx="7786688" cy="31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13" dirty="0">
                <a:solidFill>
                  <a:srgbClr val="1A5276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Necesitamos políticas de vivienda estables, coherentes y con visión de futuro. Mayor inversión pública y cooperación entre administraciones.</a:t>
            </a:r>
            <a:endParaRPr lang="en-US" sz="1013" dirty="0">
              <a:latin typeface="Avenir Next LT Pro" panose="020B0504020202020204" pitchFamily="34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285750" y="3243263"/>
            <a:ext cx="8572500" cy="807244"/>
          </a:xfrm>
          <a:prstGeom prst="rect">
            <a:avLst/>
          </a:prstGeom>
          <a:solidFill>
            <a:schemeClr val="bg1">
              <a:lumMod val="95000"/>
            </a:schemeClr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4350" y="3509367"/>
            <a:ext cx="257175" cy="25717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00125" y="3410851"/>
            <a:ext cx="1862689" cy="20774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009999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Dimensión Económica</a:t>
            </a:r>
            <a:endParaRPr lang="en-US" sz="1350" dirty="0">
              <a:solidFill>
                <a:srgbClr val="009999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1000125" y="3733252"/>
            <a:ext cx="7930056" cy="1558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013" dirty="0">
                <a:solidFill>
                  <a:srgbClr val="1A5276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La vivienda es una oportunidad de desarrollo sostenible. La rehabilitación energética y el alquiler profesional son claves para el futuro.</a:t>
            </a:r>
            <a:endParaRPr lang="en-US" sz="1013" dirty="0">
              <a:latin typeface="Avenir Next LT Pro" panose="020B0504020202020204" pitchFamily="34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250032" y="4085645"/>
            <a:ext cx="8608218" cy="415498"/>
          </a:xfrm>
          <a:prstGeom prst="rect">
            <a:avLst/>
          </a:prstGeom>
          <a:solidFill>
            <a:srgbClr val="009999"/>
          </a:solidFill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i="1" dirty="0">
                <a:solidFill>
                  <a:schemeClr val="bg1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"</a:t>
            </a:r>
            <a:r>
              <a:rPr lang="en-US" sz="1350" i="1" dirty="0">
                <a:solidFill>
                  <a:schemeClr val="bg1"/>
                </a:solidFill>
                <a:latin typeface="Avenir Next LT Pro" panose="020B0504020202020204" pitchFamily="34" charset="0"/>
                <a:ea typeface="Segoe UI" pitchFamily="34" charset="-122"/>
                <a:cs typeface="Segoe UI" pitchFamily="34" charset="-120"/>
              </a:rPr>
              <a:t>Invertir en vivienda es invertir en sostenibilidad, en innovación y en futuro. Es apostar por la dignidad de las personas, por la cohesión social y por un modelo de desarrollo que ponga la vida en el centro."</a:t>
            </a:r>
            <a:endParaRPr lang="en-US" sz="1350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250031" y="4893178"/>
            <a:ext cx="8643938" cy="15001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788" dirty="0">
                <a:solidFill>
                  <a:srgbClr val="7F8C8D"/>
                </a:solidFill>
                <a:latin typeface="Segoe UI" pitchFamily="34" charset="0"/>
                <a:ea typeface="Segoe UI" pitchFamily="34" charset="-122"/>
                <a:cs typeface="Segoe UI" pitchFamily="34" charset="-120"/>
              </a:rPr>
              <a:t>La Vivienda: El Gran Desafío de Nuestro Tiempo</a:t>
            </a:r>
            <a:endParaRPr lang="en-US" sz="788" dirty="0"/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B3B42B1D-470E-1CC5-7FCE-8595A0C36597}"/>
              </a:ext>
            </a:extLst>
          </p:cNvPr>
          <p:cNvSpPr/>
          <p:nvPr/>
        </p:nvSpPr>
        <p:spPr>
          <a:xfrm>
            <a:off x="8444344" y="44660"/>
            <a:ext cx="630815" cy="397545"/>
          </a:xfrm>
          <a:custGeom>
            <a:avLst/>
            <a:gdLst/>
            <a:ahLst/>
            <a:cxnLst/>
            <a:rect l="l" t="t" r="r" b="b"/>
            <a:pathLst>
              <a:path w="911668" h="679179">
                <a:moveTo>
                  <a:pt x="0" y="0"/>
                </a:moveTo>
                <a:lnTo>
                  <a:pt x="911668" y="0"/>
                </a:lnTo>
                <a:lnTo>
                  <a:pt x="911668" y="679179"/>
                </a:lnTo>
                <a:lnTo>
                  <a:pt x="0" y="67917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8137" t="-46993" r="-46678" b="-39813"/>
            </a:stretch>
          </a:blipFill>
        </p:spPr>
        <p:txBody>
          <a:bodyPr/>
          <a:lstStyle/>
          <a:p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asas de madera diminutas en fila">
            <a:extLst>
              <a:ext uri="{FF2B5EF4-FFF2-40B4-BE49-F238E27FC236}">
                <a16:creationId xmlns:a16="http://schemas.microsoft.com/office/drawing/2014/main" id="{A67DAE2E-7330-7FE6-65E2-58041A868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45" y="676410"/>
            <a:ext cx="7398328" cy="421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447EB0A-CE7E-0A55-9C5E-7896FDA64280}"/>
              </a:ext>
            </a:extLst>
          </p:cNvPr>
          <p:cNvSpPr txBox="1"/>
          <p:nvPr/>
        </p:nvSpPr>
        <p:spPr>
          <a:xfrm>
            <a:off x="2161309" y="214745"/>
            <a:ext cx="45927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009999"/>
                </a:solidFill>
              </a:rPr>
              <a:t>GRACIAS</a:t>
            </a:r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B020AD19-C45E-B36C-4A0B-074C4EE7948C}"/>
              </a:ext>
            </a:extLst>
          </p:cNvPr>
          <p:cNvSpPr/>
          <p:nvPr/>
        </p:nvSpPr>
        <p:spPr>
          <a:xfrm>
            <a:off x="8444344" y="44660"/>
            <a:ext cx="630815" cy="397545"/>
          </a:xfrm>
          <a:custGeom>
            <a:avLst/>
            <a:gdLst/>
            <a:ahLst/>
            <a:cxnLst/>
            <a:rect l="l" t="t" r="r" b="b"/>
            <a:pathLst>
              <a:path w="911668" h="679179">
                <a:moveTo>
                  <a:pt x="0" y="0"/>
                </a:moveTo>
                <a:lnTo>
                  <a:pt x="911668" y="0"/>
                </a:lnTo>
                <a:lnTo>
                  <a:pt x="911668" y="679179"/>
                </a:lnTo>
                <a:lnTo>
                  <a:pt x="0" y="6791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8137" t="-46993" r="-46678" b="-39813"/>
            </a:stretch>
          </a:blipFill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43983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556</Words>
  <Application>Microsoft Office PowerPoint</Application>
  <PresentationFormat>Presentación en pantalla (16:9)</PresentationFormat>
  <Paragraphs>62</Paragraphs>
  <Slides>7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Avenir Next LT Pro</vt:lpstr>
      <vt:lpstr>Segoe UI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Celia Yévenes Retuerto</cp:lastModifiedBy>
  <cp:revision>2</cp:revision>
  <dcterms:created xsi:type="dcterms:W3CDTF">2025-06-29T09:10:35Z</dcterms:created>
  <dcterms:modified xsi:type="dcterms:W3CDTF">2025-06-29T10:00:48Z</dcterms:modified>
</cp:coreProperties>
</file>