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1" r:id="rId5"/>
  </p:sldMasterIdLst>
  <p:notesMasterIdLst>
    <p:notesMasterId r:id="rId49"/>
  </p:notesMasterIdLst>
  <p:sldIdLst>
    <p:sldId id="629" r:id="rId6"/>
    <p:sldId id="762" r:id="rId7"/>
    <p:sldId id="785" r:id="rId8"/>
    <p:sldId id="715" r:id="rId9"/>
    <p:sldId id="763" r:id="rId10"/>
    <p:sldId id="784" r:id="rId11"/>
    <p:sldId id="750" r:id="rId12"/>
    <p:sldId id="714" r:id="rId13"/>
    <p:sldId id="716" r:id="rId14"/>
    <p:sldId id="749" r:id="rId15"/>
    <p:sldId id="882" r:id="rId16"/>
    <p:sldId id="888" r:id="rId17"/>
    <p:sldId id="796" r:id="rId18"/>
    <p:sldId id="769" r:id="rId19"/>
    <p:sldId id="770" r:id="rId20"/>
    <p:sldId id="771" r:id="rId21"/>
    <p:sldId id="772" r:id="rId22"/>
    <p:sldId id="774" r:id="rId23"/>
    <p:sldId id="732" r:id="rId24"/>
    <p:sldId id="797" r:id="rId25"/>
    <p:sldId id="786" r:id="rId26"/>
    <p:sldId id="720" r:id="rId27"/>
    <p:sldId id="787" r:id="rId28"/>
    <p:sldId id="789" r:id="rId29"/>
    <p:sldId id="788" r:id="rId30"/>
    <p:sldId id="790" r:id="rId31"/>
    <p:sldId id="773" r:id="rId32"/>
    <p:sldId id="775" r:id="rId33"/>
    <p:sldId id="791" r:id="rId34"/>
    <p:sldId id="792" r:id="rId35"/>
    <p:sldId id="793" r:id="rId36"/>
    <p:sldId id="799" r:id="rId37"/>
    <p:sldId id="699" r:id="rId38"/>
    <p:sldId id="777" r:id="rId39"/>
    <p:sldId id="735" r:id="rId40"/>
    <p:sldId id="778" r:id="rId41"/>
    <p:sldId id="733" r:id="rId42"/>
    <p:sldId id="798" r:id="rId43"/>
    <p:sldId id="794" r:id="rId44"/>
    <p:sldId id="782" r:id="rId45"/>
    <p:sldId id="706" r:id="rId46"/>
    <p:sldId id="729" r:id="rId47"/>
    <p:sldId id="795" r:id="rId48"/>
  </p:sldIdLst>
  <p:sldSz cx="12192000" cy="6858000"/>
  <p:notesSz cx="6797675" cy="9926638"/>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UL FLORES MARTOS" initials="RFM" lastIdx="1" clrIdx="0">
    <p:extLst>
      <p:ext uri="{19B8F6BF-5375-455C-9EA6-DF929625EA0E}">
        <p15:presenceInfo xmlns:p15="http://schemas.microsoft.com/office/powerpoint/2012/main" userId="S-1-12-1-2208262583-1121015140-2867803548-34143031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222D"/>
    <a:srgbClr val="E9511C"/>
    <a:srgbClr val="9C0C35"/>
    <a:srgbClr val="955438"/>
    <a:srgbClr val="DEDCDC"/>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1912" autoAdjust="0"/>
  </p:normalViewPr>
  <p:slideViewPr>
    <p:cSldViewPr snapToGrid="0">
      <p:cViewPr varScale="1">
        <p:scale>
          <a:sx n="115" d="100"/>
          <a:sy n="115" d="100"/>
        </p:scale>
        <p:origin x="120"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ubrich.ssgg\Downloads\10005.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s-ES"/>
              <a:t>Comparativa entre el crecimiento de los </a:t>
            </a:r>
          </a:p>
          <a:p>
            <a:pPr>
              <a:defRPr/>
            </a:pPr>
            <a:r>
              <a:rPr lang="es-ES"/>
              <a:t>ingresos y los gastos</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Hoja1!$C$3:$D$3</c:f>
              <c:strCache>
                <c:ptCount val="2"/>
                <c:pt idx="0">
                  <c:v>Ingresos</c:v>
                </c:pt>
                <c:pt idx="1">
                  <c:v>Precios</c:v>
                </c:pt>
              </c:strCache>
            </c:strRef>
          </c:cat>
          <c:val>
            <c:numRef>
              <c:f>Hoja1!$C$4:$D$4</c:f>
              <c:numCache>
                <c:formatCode>0%</c:formatCode>
                <c:ptCount val="2"/>
                <c:pt idx="0">
                  <c:v>0.12</c:v>
                </c:pt>
                <c:pt idx="1">
                  <c:v>0.3</c:v>
                </c:pt>
              </c:numCache>
            </c:numRef>
          </c:val>
          <c:extLst>
            <c:ext xmlns:c16="http://schemas.microsoft.com/office/drawing/2014/chart" uri="{C3380CC4-5D6E-409C-BE32-E72D297353CC}">
              <c16:uniqueId val="{00000000-58F9-4B06-B233-E39ED5DAE5A9}"/>
            </c:ext>
          </c:extLst>
        </c:ser>
        <c:dLbls>
          <c:dLblPos val="outEnd"/>
          <c:showLegendKey val="0"/>
          <c:showVal val="1"/>
          <c:showCatName val="0"/>
          <c:showSerName val="0"/>
          <c:showPercent val="0"/>
          <c:showBubbleSize val="0"/>
        </c:dLbls>
        <c:gapWidth val="219"/>
        <c:overlap val="-27"/>
        <c:axId val="505353968"/>
        <c:axId val="505363952"/>
      </c:barChart>
      <c:catAx>
        <c:axId val="50535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ES"/>
          </a:p>
        </c:txPr>
        <c:crossAx val="505363952"/>
        <c:crosses val="autoZero"/>
        <c:auto val="1"/>
        <c:lblAlgn val="ctr"/>
        <c:lblOffset val="100"/>
        <c:noMultiLvlLbl val="0"/>
      </c:catAx>
      <c:valAx>
        <c:axId val="505363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ES"/>
          </a:p>
        </c:txPr>
        <c:crossAx val="505353968"/>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'[10005.xls]Hoja1'!$A$9</c:f>
              <c:strCache>
                <c:ptCount val="1"/>
                <c:pt idx="0">
                  <c:v>No puede permitirse una comida de carne, pollo o pescado al menos cada dos días</c:v>
                </c:pt>
              </c:strCache>
            </c:strRef>
          </c:tx>
          <c:spPr>
            <a:ln w="28575" cap="rnd">
              <a:solidFill>
                <a:schemeClr val="accent1"/>
              </a:solidFill>
              <a:round/>
            </a:ln>
            <a:effectLst/>
          </c:spPr>
          <c:marker>
            <c:symbol val="none"/>
          </c:marker>
          <c:cat>
            <c:strRef>
              <c:f>'[10005.xls]Hoja1'!$B$8:$U$8</c:f>
              <c:strCache>
                <c:ptCount val="20"/>
                <c:pt idx="0">
                  <c:v>2023</c:v>
                </c:pt>
                <c:pt idx="1">
                  <c:v>2022</c:v>
                </c:pt>
                <c:pt idx="2">
                  <c:v>2021</c:v>
                </c:pt>
                <c:pt idx="3">
                  <c:v>2020</c:v>
                </c:pt>
                <c:pt idx="4">
                  <c:v>2019</c:v>
                </c:pt>
                <c:pt idx="5">
                  <c:v>2018</c:v>
                </c:pt>
                <c:pt idx="6">
                  <c:v>2017</c:v>
                </c:pt>
                <c:pt idx="7">
                  <c:v>2016</c:v>
                </c:pt>
                <c:pt idx="8">
                  <c:v>2015</c:v>
                </c:pt>
                <c:pt idx="9">
                  <c:v>2014</c:v>
                </c:pt>
                <c:pt idx="10">
                  <c:v>2013</c:v>
                </c:pt>
                <c:pt idx="11">
                  <c:v>2012</c:v>
                </c:pt>
                <c:pt idx="12">
                  <c:v>2011</c:v>
                </c:pt>
                <c:pt idx="13">
                  <c:v>2010</c:v>
                </c:pt>
                <c:pt idx="14">
                  <c:v>2009</c:v>
                </c:pt>
                <c:pt idx="15">
                  <c:v>2008</c:v>
                </c:pt>
                <c:pt idx="16">
                  <c:v>2007</c:v>
                </c:pt>
                <c:pt idx="17">
                  <c:v>2006</c:v>
                </c:pt>
                <c:pt idx="18">
                  <c:v>2005</c:v>
                </c:pt>
                <c:pt idx="19">
                  <c:v>2004</c:v>
                </c:pt>
              </c:strCache>
            </c:strRef>
          </c:cat>
          <c:val>
            <c:numRef>
              <c:f>'[10005.xls]Hoja1'!$B$9:$U$9</c:f>
              <c:numCache>
                <c:formatCode>#,##0.0</c:formatCode>
                <c:ptCount val="20"/>
                <c:pt idx="0">
                  <c:v>6.7</c:v>
                </c:pt>
                <c:pt idx="1">
                  <c:v>5.5</c:v>
                </c:pt>
                <c:pt idx="2">
                  <c:v>5.0999999999999996</c:v>
                </c:pt>
                <c:pt idx="3">
                  <c:v>5.5</c:v>
                </c:pt>
                <c:pt idx="4">
                  <c:v>3.7</c:v>
                </c:pt>
                <c:pt idx="5">
                  <c:v>3.7</c:v>
                </c:pt>
                <c:pt idx="6">
                  <c:v>3.8</c:v>
                </c:pt>
                <c:pt idx="7">
                  <c:v>2.9</c:v>
                </c:pt>
                <c:pt idx="8">
                  <c:v>2.7</c:v>
                </c:pt>
                <c:pt idx="9">
                  <c:v>3.3</c:v>
                </c:pt>
                <c:pt idx="10">
                  <c:v>3.4</c:v>
                </c:pt>
                <c:pt idx="11">
                  <c:v>2.8</c:v>
                </c:pt>
                <c:pt idx="12">
                  <c:v>3.3</c:v>
                </c:pt>
                <c:pt idx="13">
                  <c:v>2.8</c:v>
                </c:pt>
                <c:pt idx="14">
                  <c:v>2.1</c:v>
                </c:pt>
                <c:pt idx="15">
                  <c:v>2.2000000000000002</c:v>
                </c:pt>
                <c:pt idx="16">
                  <c:v>2.5</c:v>
                </c:pt>
                <c:pt idx="17">
                  <c:v>4</c:v>
                </c:pt>
                <c:pt idx="18">
                  <c:v>2.6</c:v>
                </c:pt>
                <c:pt idx="19">
                  <c:v>2.7</c:v>
                </c:pt>
              </c:numCache>
            </c:numRef>
          </c:val>
          <c:smooth val="0"/>
          <c:extLst>
            <c:ext xmlns:c16="http://schemas.microsoft.com/office/drawing/2014/chart" uri="{C3380CC4-5D6E-409C-BE32-E72D297353CC}">
              <c16:uniqueId val="{00000000-741B-4898-A383-AE8B83D3A6CD}"/>
            </c:ext>
          </c:extLst>
        </c:ser>
        <c:ser>
          <c:idx val="1"/>
          <c:order val="1"/>
          <c:tx>
            <c:strRef>
              <c:f>'[10005.xls]Hoja1'!$A$10</c:f>
              <c:strCache>
                <c:ptCount val="1"/>
                <c:pt idx="0">
                  <c:v>No puede permitirse mantener la vivienda con una temperatura adecuada</c:v>
                </c:pt>
              </c:strCache>
            </c:strRef>
          </c:tx>
          <c:spPr>
            <a:ln w="28575" cap="rnd">
              <a:solidFill>
                <a:schemeClr val="accent2"/>
              </a:solidFill>
              <a:round/>
            </a:ln>
            <a:effectLst/>
          </c:spPr>
          <c:marker>
            <c:symbol val="none"/>
          </c:marker>
          <c:cat>
            <c:strRef>
              <c:f>'[10005.xls]Hoja1'!$B$8:$U$8</c:f>
              <c:strCache>
                <c:ptCount val="20"/>
                <c:pt idx="0">
                  <c:v>2023</c:v>
                </c:pt>
                <c:pt idx="1">
                  <c:v>2022</c:v>
                </c:pt>
                <c:pt idx="2">
                  <c:v>2021</c:v>
                </c:pt>
                <c:pt idx="3">
                  <c:v>2020</c:v>
                </c:pt>
                <c:pt idx="4">
                  <c:v>2019</c:v>
                </c:pt>
                <c:pt idx="5">
                  <c:v>2018</c:v>
                </c:pt>
                <c:pt idx="6">
                  <c:v>2017</c:v>
                </c:pt>
                <c:pt idx="7">
                  <c:v>2016</c:v>
                </c:pt>
                <c:pt idx="8">
                  <c:v>2015</c:v>
                </c:pt>
                <c:pt idx="9">
                  <c:v>2014</c:v>
                </c:pt>
                <c:pt idx="10">
                  <c:v>2013</c:v>
                </c:pt>
                <c:pt idx="11">
                  <c:v>2012</c:v>
                </c:pt>
                <c:pt idx="12">
                  <c:v>2011</c:v>
                </c:pt>
                <c:pt idx="13">
                  <c:v>2010</c:v>
                </c:pt>
                <c:pt idx="14">
                  <c:v>2009</c:v>
                </c:pt>
                <c:pt idx="15">
                  <c:v>2008</c:v>
                </c:pt>
                <c:pt idx="16">
                  <c:v>2007</c:v>
                </c:pt>
                <c:pt idx="17">
                  <c:v>2006</c:v>
                </c:pt>
                <c:pt idx="18">
                  <c:v>2005</c:v>
                </c:pt>
                <c:pt idx="19">
                  <c:v>2004</c:v>
                </c:pt>
              </c:strCache>
            </c:strRef>
          </c:cat>
          <c:val>
            <c:numRef>
              <c:f>'[10005.xls]Hoja1'!$B$10:$U$10</c:f>
              <c:numCache>
                <c:formatCode>#,##0.0</c:formatCode>
                <c:ptCount val="20"/>
                <c:pt idx="0">
                  <c:v>21</c:v>
                </c:pt>
                <c:pt idx="1">
                  <c:v>17.7</c:v>
                </c:pt>
                <c:pt idx="2">
                  <c:v>15.2</c:v>
                </c:pt>
                <c:pt idx="3">
                  <c:v>11.1</c:v>
                </c:pt>
                <c:pt idx="4">
                  <c:v>7.7</c:v>
                </c:pt>
                <c:pt idx="5">
                  <c:v>9.6</c:v>
                </c:pt>
                <c:pt idx="6">
                  <c:v>8.3000000000000007</c:v>
                </c:pt>
                <c:pt idx="7">
                  <c:v>10.199999999999999</c:v>
                </c:pt>
                <c:pt idx="8">
                  <c:v>10.7</c:v>
                </c:pt>
                <c:pt idx="9">
                  <c:v>11.1</c:v>
                </c:pt>
                <c:pt idx="10">
                  <c:v>8</c:v>
                </c:pt>
                <c:pt idx="11">
                  <c:v>9</c:v>
                </c:pt>
                <c:pt idx="12">
                  <c:v>6.4</c:v>
                </c:pt>
                <c:pt idx="13">
                  <c:v>7.5</c:v>
                </c:pt>
                <c:pt idx="14">
                  <c:v>7.1</c:v>
                </c:pt>
                <c:pt idx="15">
                  <c:v>6.2</c:v>
                </c:pt>
                <c:pt idx="16">
                  <c:v>8.5</c:v>
                </c:pt>
                <c:pt idx="17">
                  <c:v>10.199999999999999</c:v>
                </c:pt>
                <c:pt idx="18">
                  <c:v>9.6999999999999993</c:v>
                </c:pt>
                <c:pt idx="19">
                  <c:v>9.9</c:v>
                </c:pt>
              </c:numCache>
            </c:numRef>
          </c:val>
          <c:smooth val="0"/>
          <c:extLst>
            <c:ext xmlns:c16="http://schemas.microsoft.com/office/drawing/2014/chart" uri="{C3380CC4-5D6E-409C-BE32-E72D297353CC}">
              <c16:uniqueId val="{00000001-741B-4898-A383-AE8B83D3A6CD}"/>
            </c:ext>
          </c:extLst>
        </c:ser>
        <c:ser>
          <c:idx val="2"/>
          <c:order val="2"/>
          <c:tx>
            <c:strRef>
              <c:f>'[10005.xls]Hoja1'!$A$11</c:f>
              <c:strCache>
                <c:ptCount val="1"/>
                <c:pt idx="0">
                  <c:v>No tiene capacidad para afrontar gastos imprevistos</c:v>
                </c:pt>
              </c:strCache>
            </c:strRef>
          </c:tx>
          <c:spPr>
            <a:ln w="28575" cap="rnd">
              <a:solidFill>
                <a:schemeClr val="accent3"/>
              </a:solidFill>
              <a:round/>
            </a:ln>
            <a:effectLst/>
          </c:spPr>
          <c:marker>
            <c:symbol val="none"/>
          </c:marker>
          <c:cat>
            <c:strRef>
              <c:f>'[10005.xls]Hoja1'!$B$8:$U$8</c:f>
              <c:strCache>
                <c:ptCount val="20"/>
                <c:pt idx="0">
                  <c:v>2023</c:v>
                </c:pt>
                <c:pt idx="1">
                  <c:v>2022</c:v>
                </c:pt>
                <c:pt idx="2">
                  <c:v>2021</c:v>
                </c:pt>
                <c:pt idx="3">
                  <c:v>2020</c:v>
                </c:pt>
                <c:pt idx="4">
                  <c:v>2019</c:v>
                </c:pt>
                <c:pt idx="5">
                  <c:v>2018</c:v>
                </c:pt>
                <c:pt idx="6">
                  <c:v>2017</c:v>
                </c:pt>
                <c:pt idx="7">
                  <c:v>2016</c:v>
                </c:pt>
                <c:pt idx="8">
                  <c:v>2015</c:v>
                </c:pt>
                <c:pt idx="9">
                  <c:v>2014</c:v>
                </c:pt>
                <c:pt idx="10">
                  <c:v>2013</c:v>
                </c:pt>
                <c:pt idx="11">
                  <c:v>2012</c:v>
                </c:pt>
                <c:pt idx="12">
                  <c:v>2011</c:v>
                </c:pt>
                <c:pt idx="13">
                  <c:v>2010</c:v>
                </c:pt>
                <c:pt idx="14">
                  <c:v>2009</c:v>
                </c:pt>
                <c:pt idx="15">
                  <c:v>2008</c:v>
                </c:pt>
                <c:pt idx="16">
                  <c:v>2007</c:v>
                </c:pt>
                <c:pt idx="17">
                  <c:v>2006</c:v>
                </c:pt>
                <c:pt idx="18">
                  <c:v>2005</c:v>
                </c:pt>
                <c:pt idx="19">
                  <c:v>2004</c:v>
                </c:pt>
              </c:strCache>
            </c:strRef>
          </c:cat>
          <c:val>
            <c:numRef>
              <c:f>'[10005.xls]Hoja1'!$B$11:$U$11</c:f>
              <c:numCache>
                <c:formatCode>#,##0.0</c:formatCode>
                <c:ptCount val="20"/>
                <c:pt idx="0">
                  <c:v>36.200000000000003</c:v>
                </c:pt>
                <c:pt idx="1">
                  <c:v>35.5</c:v>
                </c:pt>
                <c:pt idx="2">
                  <c:v>33.6</c:v>
                </c:pt>
                <c:pt idx="3">
                  <c:v>35.4</c:v>
                </c:pt>
                <c:pt idx="4">
                  <c:v>33.9</c:v>
                </c:pt>
                <c:pt idx="5">
                  <c:v>36</c:v>
                </c:pt>
                <c:pt idx="6">
                  <c:v>37.299999999999997</c:v>
                </c:pt>
                <c:pt idx="7">
                  <c:v>38.1</c:v>
                </c:pt>
                <c:pt idx="8">
                  <c:v>39.4</c:v>
                </c:pt>
                <c:pt idx="9">
                  <c:v>42.4</c:v>
                </c:pt>
                <c:pt idx="10">
                  <c:v>41</c:v>
                </c:pt>
                <c:pt idx="11">
                  <c:v>41.4</c:v>
                </c:pt>
                <c:pt idx="12">
                  <c:v>37.799999999999997</c:v>
                </c:pt>
                <c:pt idx="13">
                  <c:v>38.5</c:v>
                </c:pt>
                <c:pt idx="14">
                  <c:v>36.1</c:v>
                </c:pt>
                <c:pt idx="15">
                  <c:v>29.9</c:v>
                </c:pt>
                <c:pt idx="16">
                  <c:v>31.9</c:v>
                </c:pt>
                <c:pt idx="17">
                  <c:v>33</c:v>
                </c:pt>
                <c:pt idx="18">
                  <c:v>34.700000000000003</c:v>
                </c:pt>
                <c:pt idx="19">
                  <c:v>40.5</c:v>
                </c:pt>
              </c:numCache>
            </c:numRef>
          </c:val>
          <c:smooth val="0"/>
          <c:extLst>
            <c:ext xmlns:c16="http://schemas.microsoft.com/office/drawing/2014/chart" uri="{C3380CC4-5D6E-409C-BE32-E72D297353CC}">
              <c16:uniqueId val="{00000002-741B-4898-A383-AE8B83D3A6CD}"/>
            </c:ext>
          </c:extLst>
        </c:ser>
        <c:ser>
          <c:idx val="3"/>
          <c:order val="3"/>
          <c:tx>
            <c:strRef>
              <c:f>'[10005.xls]Hoja1'!$A$12</c:f>
              <c:strCache>
                <c:ptCount val="1"/>
                <c:pt idx="0">
                  <c:v>Ha tenido retrasos en el pago de gastos relacionados con la vivienda principal (hipoteca o alquiler, recibos de gas, comunidad...) en los últimos 12 meses</c:v>
                </c:pt>
              </c:strCache>
            </c:strRef>
          </c:tx>
          <c:spPr>
            <a:ln w="28575" cap="rnd">
              <a:solidFill>
                <a:schemeClr val="accent4"/>
              </a:solidFill>
              <a:round/>
            </a:ln>
            <a:effectLst/>
          </c:spPr>
          <c:marker>
            <c:symbol val="none"/>
          </c:marker>
          <c:cat>
            <c:strRef>
              <c:f>'[10005.xls]Hoja1'!$B$8:$U$8</c:f>
              <c:strCache>
                <c:ptCount val="20"/>
                <c:pt idx="0">
                  <c:v>2023</c:v>
                </c:pt>
                <c:pt idx="1">
                  <c:v>2022</c:v>
                </c:pt>
                <c:pt idx="2">
                  <c:v>2021</c:v>
                </c:pt>
                <c:pt idx="3">
                  <c:v>2020</c:v>
                </c:pt>
                <c:pt idx="4">
                  <c:v>2019</c:v>
                </c:pt>
                <c:pt idx="5">
                  <c:v>2018</c:v>
                </c:pt>
                <c:pt idx="6">
                  <c:v>2017</c:v>
                </c:pt>
                <c:pt idx="7">
                  <c:v>2016</c:v>
                </c:pt>
                <c:pt idx="8">
                  <c:v>2015</c:v>
                </c:pt>
                <c:pt idx="9">
                  <c:v>2014</c:v>
                </c:pt>
                <c:pt idx="10">
                  <c:v>2013</c:v>
                </c:pt>
                <c:pt idx="11">
                  <c:v>2012</c:v>
                </c:pt>
                <c:pt idx="12">
                  <c:v>2011</c:v>
                </c:pt>
                <c:pt idx="13">
                  <c:v>2010</c:v>
                </c:pt>
                <c:pt idx="14">
                  <c:v>2009</c:v>
                </c:pt>
                <c:pt idx="15">
                  <c:v>2008</c:v>
                </c:pt>
                <c:pt idx="16">
                  <c:v>2007</c:v>
                </c:pt>
                <c:pt idx="17">
                  <c:v>2006</c:v>
                </c:pt>
                <c:pt idx="18">
                  <c:v>2005</c:v>
                </c:pt>
                <c:pt idx="19">
                  <c:v>2004</c:v>
                </c:pt>
              </c:strCache>
            </c:strRef>
          </c:cat>
          <c:val>
            <c:numRef>
              <c:f>'[10005.xls]Hoja1'!$B$12:$U$12</c:f>
              <c:numCache>
                <c:formatCode>#,##0.0</c:formatCode>
                <c:ptCount val="20"/>
                <c:pt idx="0">
                  <c:v>10</c:v>
                </c:pt>
                <c:pt idx="1">
                  <c:v>10</c:v>
                </c:pt>
                <c:pt idx="2">
                  <c:v>11</c:v>
                </c:pt>
                <c:pt idx="3">
                  <c:v>10.7</c:v>
                </c:pt>
                <c:pt idx="4">
                  <c:v>6.9</c:v>
                </c:pt>
                <c:pt idx="5">
                  <c:v>7.3</c:v>
                </c:pt>
                <c:pt idx="6">
                  <c:v>7.4</c:v>
                </c:pt>
                <c:pt idx="7">
                  <c:v>8.4</c:v>
                </c:pt>
                <c:pt idx="8">
                  <c:v>9.4</c:v>
                </c:pt>
                <c:pt idx="9">
                  <c:v>10.199999999999999</c:v>
                </c:pt>
                <c:pt idx="10">
                  <c:v>9.3000000000000007</c:v>
                </c:pt>
                <c:pt idx="11">
                  <c:v>8.4</c:v>
                </c:pt>
                <c:pt idx="12">
                  <c:v>7</c:v>
                </c:pt>
                <c:pt idx="13">
                  <c:v>8.6999999999999993</c:v>
                </c:pt>
                <c:pt idx="14">
                  <c:v>8.1</c:v>
                </c:pt>
                <c:pt idx="15">
                  <c:v>6</c:v>
                </c:pt>
                <c:pt idx="16">
                  <c:v>5.6</c:v>
                </c:pt>
                <c:pt idx="17">
                  <c:v>5.4</c:v>
                </c:pt>
                <c:pt idx="18">
                  <c:v>5.5</c:v>
                </c:pt>
                <c:pt idx="19">
                  <c:v>6.6</c:v>
                </c:pt>
              </c:numCache>
            </c:numRef>
          </c:val>
          <c:smooth val="0"/>
          <c:extLst>
            <c:ext xmlns:c16="http://schemas.microsoft.com/office/drawing/2014/chart" uri="{C3380CC4-5D6E-409C-BE32-E72D297353CC}">
              <c16:uniqueId val="{00000003-741B-4898-A383-AE8B83D3A6CD}"/>
            </c:ext>
          </c:extLst>
        </c:ser>
        <c:dLbls>
          <c:showLegendKey val="0"/>
          <c:showVal val="0"/>
          <c:showCatName val="0"/>
          <c:showSerName val="0"/>
          <c:showPercent val="0"/>
          <c:showBubbleSize val="0"/>
        </c:dLbls>
        <c:smooth val="0"/>
        <c:axId val="1996123135"/>
        <c:axId val="1996116063"/>
      </c:lineChart>
      <c:catAx>
        <c:axId val="199612313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1996116063"/>
        <c:crosses val="autoZero"/>
        <c:auto val="1"/>
        <c:lblAlgn val="ctr"/>
        <c:lblOffset val="100"/>
        <c:noMultiLvlLbl val="0"/>
      </c:catAx>
      <c:valAx>
        <c:axId val="1996116063"/>
        <c:scaling>
          <c:orientation val="minMax"/>
        </c:scaling>
        <c:delete val="0"/>
        <c:axPos val="r"/>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1996123135"/>
        <c:crosses val="autoZero"/>
        <c:crossBetween val="between"/>
      </c:valAx>
      <c:spPr>
        <a:noFill/>
        <a:ln>
          <a:noFill/>
        </a:ln>
        <a:effectLst/>
      </c:spPr>
    </c:plotArea>
    <c:legend>
      <c:legendPos val="r"/>
      <c:layout>
        <c:manualLayout>
          <c:xMode val="edge"/>
          <c:yMode val="edge"/>
          <c:x val="0.65159477777061936"/>
          <c:y val="9.3949883720238617E-2"/>
          <c:w val="0.33774156086741752"/>
          <c:h val="0.7986176727909010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sz="1400"/>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sz="2400" dirty="0"/>
              <a:t>Comparativa</a:t>
            </a:r>
            <a:r>
              <a:rPr lang="es-ES" sz="2400" baseline="0" dirty="0"/>
              <a:t> crecimiento ingresos y precios vivienda (2008-2021)</a:t>
            </a:r>
            <a:endParaRPr lang="es-ES" sz="2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Hoja1!$C$3:$E$3</c:f>
              <c:strCache>
                <c:ptCount val="3"/>
                <c:pt idx="0">
                  <c:v>Ingresos</c:v>
                </c:pt>
                <c:pt idx="1">
                  <c:v>Precio compra</c:v>
                </c:pt>
                <c:pt idx="2">
                  <c:v>Precio alquilier</c:v>
                </c:pt>
              </c:strCache>
            </c:strRef>
          </c:cat>
          <c:val>
            <c:numRef>
              <c:f>Hoja1!$C$4:$E$4</c:f>
              <c:numCache>
                <c:formatCode>0%</c:formatCode>
                <c:ptCount val="3"/>
                <c:pt idx="0">
                  <c:v>0.12</c:v>
                </c:pt>
                <c:pt idx="1">
                  <c:v>0.51</c:v>
                </c:pt>
                <c:pt idx="2">
                  <c:v>0.44</c:v>
                </c:pt>
              </c:numCache>
            </c:numRef>
          </c:val>
          <c:extLst>
            <c:ext xmlns:c16="http://schemas.microsoft.com/office/drawing/2014/chart" uri="{C3380CC4-5D6E-409C-BE32-E72D297353CC}">
              <c16:uniqueId val="{00000000-CF65-45EE-B864-5C3AE50BC417}"/>
            </c:ext>
          </c:extLst>
        </c:ser>
        <c:dLbls>
          <c:dLblPos val="outEnd"/>
          <c:showLegendKey val="0"/>
          <c:showVal val="1"/>
          <c:showCatName val="0"/>
          <c:showSerName val="0"/>
          <c:showPercent val="0"/>
          <c:showBubbleSize val="0"/>
        </c:dLbls>
        <c:gapWidth val="219"/>
        <c:overlap val="-27"/>
        <c:axId val="505353968"/>
        <c:axId val="505363952"/>
      </c:barChart>
      <c:catAx>
        <c:axId val="50535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505363952"/>
        <c:crosses val="autoZero"/>
        <c:auto val="1"/>
        <c:lblAlgn val="ctr"/>
        <c:lblOffset val="100"/>
        <c:noMultiLvlLbl val="0"/>
      </c:catAx>
      <c:valAx>
        <c:axId val="505363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505353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Hoja1!$C$7</c:f>
              <c:strCache>
                <c:ptCount val="1"/>
                <c:pt idx="0">
                  <c:v>Si cumple</c:v>
                </c:pt>
              </c:strCache>
            </c:strRef>
          </c:tx>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8CE2-4028-A4C8-1D76FBA722CC}"/>
              </c:ext>
            </c:extLst>
          </c:dPt>
          <c:dPt>
            <c:idx val="4"/>
            <c:invertIfNegative val="0"/>
            <c:bubble3D val="0"/>
            <c:spPr>
              <a:solidFill>
                <a:srgbClr val="FF0000"/>
              </a:solidFill>
              <a:ln>
                <a:noFill/>
              </a:ln>
              <a:effectLst/>
            </c:spPr>
            <c:extLst>
              <c:ext xmlns:c16="http://schemas.microsoft.com/office/drawing/2014/chart" uri="{C3380CC4-5D6E-409C-BE32-E72D297353CC}">
                <c16:uniqueId val="{00000003-8CE2-4028-A4C8-1D76FBA722CC}"/>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Hoja1!$D$5:$H$5</c:f>
              <c:strCache>
                <c:ptCount val="5"/>
                <c:pt idx="0">
                  <c:v>menos de 29 años</c:v>
                </c:pt>
                <c:pt idx="1">
                  <c:v>de 30 a 44 años</c:v>
                </c:pt>
                <c:pt idx="2">
                  <c:v>de 45 a 64 años</c:v>
                </c:pt>
                <c:pt idx="3">
                  <c:v>más de 65 años</c:v>
                </c:pt>
                <c:pt idx="4">
                  <c:v>Total</c:v>
                </c:pt>
              </c:strCache>
            </c:strRef>
          </c:cat>
          <c:val>
            <c:numRef>
              <c:f>Hoja1!$D$7:$H$7</c:f>
              <c:numCache>
                <c:formatCode>###0.0%</c:formatCode>
                <c:ptCount val="5"/>
                <c:pt idx="0">
                  <c:v>0.28921568627450983</c:v>
                </c:pt>
                <c:pt idx="1">
                  <c:v>0.17363344051446947</c:v>
                </c:pt>
                <c:pt idx="2">
                  <c:v>0.12907608695652173</c:v>
                </c:pt>
                <c:pt idx="3">
                  <c:v>2.9242357111209573E-2</c:v>
                </c:pt>
                <c:pt idx="4">
                  <c:v>0.12332334939445239</c:v>
                </c:pt>
              </c:numCache>
            </c:numRef>
          </c:val>
          <c:extLst>
            <c:ext xmlns:c16="http://schemas.microsoft.com/office/drawing/2014/chart" uri="{C3380CC4-5D6E-409C-BE32-E72D297353CC}">
              <c16:uniqueId val="{00000004-8CE2-4028-A4C8-1D76FBA722CC}"/>
            </c:ext>
          </c:extLst>
        </c:ser>
        <c:dLbls>
          <c:showLegendKey val="0"/>
          <c:showVal val="0"/>
          <c:showCatName val="0"/>
          <c:showSerName val="0"/>
          <c:showPercent val="0"/>
          <c:showBubbleSize val="0"/>
        </c:dLbls>
        <c:gapWidth val="77"/>
        <c:overlap val="-27"/>
        <c:axId val="39844784"/>
        <c:axId val="39846448"/>
      </c:barChart>
      <c:catAx>
        <c:axId val="3984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39846448"/>
        <c:crosses val="autoZero"/>
        <c:auto val="1"/>
        <c:lblAlgn val="ctr"/>
        <c:lblOffset val="100"/>
        <c:noMultiLvlLbl val="0"/>
      </c:catAx>
      <c:valAx>
        <c:axId val="398464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39844784"/>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632E5BE-D059-45CC-88DA-D803C8D8AD76}" type="datetimeFigureOut">
              <a:rPr lang="es-ES" smtClean="0"/>
              <a:t>09/07/2025</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4054E7-48F3-4EA2-BD8D-6D710DD8B5BE}" type="slidenum">
              <a:rPr lang="es-ES" smtClean="0"/>
              <a:t>‹Nº›</a:t>
            </a:fld>
            <a:endParaRPr lang="es-ES"/>
          </a:p>
        </p:txBody>
      </p:sp>
    </p:spTree>
    <p:extLst>
      <p:ext uri="{BB962C8B-B14F-4D97-AF65-F5344CB8AC3E}">
        <p14:creationId xmlns:p14="http://schemas.microsoft.com/office/powerpoint/2010/main" val="2519808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44054E7-48F3-4EA2-BD8D-6D710DD8B5BE}" type="slidenum">
              <a:rPr lang="es-ES" smtClean="0"/>
              <a:t>1</a:t>
            </a:fld>
            <a:endParaRPr lang="es-ES"/>
          </a:p>
        </p:txBody>
      </p:sp>
    </p:spTree>
    <p:extLst>
      <p:ext uri="{BB962C8B-B14F-4D97-AF65-F5344CB8AC3E}">
        <p14:creationId xmlns:p14="http://schemas.microsoft.com/office/powerpoint/2010/main" val="1230243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4054E7-48F3-4EA2-BD8D-6D710DD8B5B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11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4054E7-48F3-4EA2-BD8D-6D710DD8B5B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884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116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14</a:t>
            </a:fld>
            <a:endParaRPr lang="ca-ES"/>
          </a:p>
        </p:txBody>
      </p:sp>
    </p:spTree>
    <p:extLst>
      <p:ext uri="{BB962C8B-B14F-4D97-AF65-F5344CB8AC3E}">
        <p14:creationId xmlns:p14="http://schemas.microsoft.com/office/powerpoint/2010/main" val="1580344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15</a:t>
            </a:fld>
            <a:endParaRPr lang="ca-ES"/>
          </a:p>
        </p:txBody>
      </p:sp>
    </p:spTree>
    <p:extLst>
      <p:ext uri="{BB962C8B-B14F-4D97-AF65-F5344CB8AC3E}">
        <p14:creationId xmlns:p14="http://schemas.microsoft.com/office/powerpoint/2010/main" val="2360671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16</a:t>
            </a:fld>
            <a:endParaRPr lang="ca-ES"/>
          </a:p>
        </p:txBody>
      </p:sp>
    </p:spTree>
    <p:extLst>
      <p:ext uri="{BB962C8B-B14F-4D97-AF65-F5344CB8AC3E}">
        <p14:creationId xmlns:p14="http://schemas.microsoft.com/office/powerpoint/2010/main" val="3829228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17</a:t>
            </a:fld>
            <a:endParaRPr lang="ca-ES"/>
          </a:p>
        </p:txBody>
      </p:sp>
    </p:spTree>
    <p:extLst>
      <p:ext uri="{BB962C8B-B14F-4D97-AF65-F5344CB8AC3E}">
        <p14:creationId xmlns:p14="http://schemas.microsoft.com/office/powerpoint/2010/main" val="2892748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18</a:t>
            </a:fld>
            <a:endParaRPr lang="ca-ES"/>
          </a:p>
        </p:txBody>
      </p:sp>
    </p:spTree>
    <p:extLst>
      <p:ext uri="{BB962C8B-B14F-4D97-AF65-F5344CB8AC3E}">
        <p14:creationId xmlns:p14="http://schemas.microsoft.com/office/powerpoint/2010/main" val="2890078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244054E7-48F3-4EA2-BD8D-6D710DD8B5BE}" type="slidenum">
              <a:rPr lang="es-ES" smtClean="0"/>
              <a:t>19</a:t>
            </a:fld>
            <a:endParaRPr lang="es-ES"/>
          </a:p>
        </p:txBody>
      </p:sp>
    </p:spTree>
    <p:extLst>
      <p:ext uri="{BB962C8B-B14F-4D97-AF65-F5344CB8AC3E}">
        <p14:creationId xmlns:p14="http://schemas.microsoft.com/office/powerpoint/2010/main" val="2993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372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964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915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22</a:t>
            </a:fld>
            <a:endParaRPr lang="ca-ES"/>
          </a:p>
        </p:txBody>
      </p:sp>
    </p:spTree>
    <p:extLst>
      <p:ext uri="{BB962C8B-B14F-4D97-AF65-F5344CB8AC3E}">
        <p14:creationId xmlns:p14="http://schemas.microsoft.com/office/powerpoint/2010/main" val="1951641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23</a:t>
            </a:fld>
            <a:endParaRPr lang="ca-ES"/>
          </a:p>
        </p:txBody>
      </p:sp>
    </p:spTree>
    <p:extLst>
      <p:ext uri="{BB962C8B-B14F-4D97-AF65-F5344CB8AC3E}">
        <p14:creationId xmlns:p14="http://schemas.microsoft.com/office/powerpoint/2010/main" val="1810757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24</a:t>
            </a:fld>
            <a:endParaRPr lang="ca-ES"/>
          </a:p>
        </p:txBody>
      </p:sp>
    </p:spTree>
    <p:extLst>
      <p:ext uri="{BB962C8B-B14F-4D97-AF65-F5344CB8AC3E}">
        <p14:creationId xmlns:p14="http://schemas.microsoft.com/office/powerpoint/2010/main" val="609528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25</a:t>
            </a:fld>
            <a:endParaRPr lang="ca-ES"/>
          </a:p>
        </p:txBody>
      </p:sp>
    </p:spTree>
    <p:extLst>
      <p:ext uri="{BB962C8B-B14F-4D97-AF65-F5344CB8AC3E}">
        <p14:creationId xmlns:p14="http://schemas.microsoft.com/office/powerpoint/2010/main" val="2642688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26</a:t>
            </a:fld>
            <a:endParaRPr lang="ca-ES"/>
          </a:p>
        </p:txBody>
      </p:sp>
    </p:spTree>
    <p:extLst>
      <p:ext uri="{BB962C8B-B14F-4D97-AF65-F5344CB8AC3E}">
        <p14:creationId xmlns:p14="http://schemas.microsoft.com/office/powerpoint/2010/main" val="12577221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27</a:t>
            </a:fld>
            <a:endParaRPr lang="ca-ES"/>
          </a:p>
        </p:txBody>
      </p:sp>
    </p:spTree>
    <p:extLst>
      <p:ext uri="{BB962C8B-B14F-4D97-AF65-F5344CB8AC3E}">
        <p14:creationId xmlns:p14="http://schemas.microsoft.com/office/powerpoint/2010/main" val="972762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28</a:t>
            </a:fld>
            <a:endParaRPr lang="ca-ES"/>
          </a:p>
        </p:txBody>
      </p:sp>
    </p:spTree>
    <p:extLst>
      <p:ext uri="{BB962C8B-B14F-4D97-AF65-F5344CB8AC3E}">
        <p14:creationId xmlns:p14="http://schemas.microsoft.com/office/powerpoint/2010/main" val="2016821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29</a:t>
            </a:fld>
            <a:endParaRPr lang="ca-ES"/>
          </a:p>
        </p:txBody>
      </p:sp>
    </p:spTree>
    <p:extLst>
      <p:ext uri="{BB962C8B-B14F-4D97-AF65-F5344CB8AC3E}">
        <p14:creationId xmlns:p14="http://schemas.microsoft.com/office/powerpoint/2010/main" val="1143074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30</a:t>
            </a:fld>
            <a:endParaRPr lang="ca-ES"/>
          </a:p>
        </p:txBody>
      </p:sp>
    </p:spTree>
    <p:extLst>
      <p:ext uri="{BB962C8B-B14F-4D97-AF65-F5344CB8AC3E}">
        <p14:creationId xmlns:p14="http://schemas.microsoft.com/office/powerpoint/2010/main" val="3350722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4</a:t>
            </a:fld>
            <a:endParaRPr lang="ca-ES"/>
          </a:p>
        </p:txBody>
      </p:sp>
    </p:spTree>
    <p:extLst>
      <p:ext uri="{BB962C8B-B14F-4D97-AF65-F5344CB8AC3E}">
        <p14:creationId xmlns:p14="http://schemas.microsoft.com/office/powerpoint/2010/main" val="39974926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31</a:t>
            </a:fld>
            <a:endParaRPr lang="ca-ES"/>
          </a:p>
        </p:txBody>
      </p:sp>
    </p:spTree>
    <p:extLst>
      <p:ext uri="{BB962C8B-B14F-4D97-AF65-F5344CB8AC3E}">
        <p14:creationId xmlns:p14="http://schemas.microsoft.com/office/powerpoint/2010/main" val="333298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32</a:t>
            </a:fld>
            <a:endParaRPr lang="ca-ES"/>
          </a:p>
        </p:txBody>
      </p:sp>
    </p:spTree>
    <p:extLst>
      <p:ext uri="{BB962C8B-B14F-4D97-AF65-F5344CB8AC3E}">
        <p14:creationId xmlns:p14="http://schemas.microsoft.com/office/powerpoint/2010/main" val="2528974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33</a:t>
            </a:fld>
            <a:endParaRPr lang="ca-ES"/>
          </a:p>
        </p:txBody>
      </p:sp>
    </p:spTree>
    <p:extLst>
      <p:ext uri="{BB962C8B-B14F-4D97-AF65-F5344CB8AC3E}">
        <p14:creationId xmlns:p14="http://schemas.microsoft.com/office/powerpoint/2010/main" val="37981488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4054E7-48F3-4EA2-BD8D-6D710DD8B5BE}" type="slidenum">
              <a:rPr lang="es-ES" smtClean="0"/>
              <a:t>34</a:t>
            </a:fld>
            <a:endParaRPr lang="es-ES"/>
          </a:p>
        </p:txBody>
      </p:sp>
    </p:spTree>
    <p:extLst>
      <p:ext uri="{BB962C8B-B14F-4D97-AF65-F5344CB8AC3E}">
        <p14:creationId xmlns:p14="http://schemas.microsoft.com/office/powerpoint/2010/main" val="487174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35</a:t>
            </a:fld>
            <a:endParaRPr lang="ca-ES"/>
          </a:p>
        </p:txBody>
      </p:sp>
    </p:spTree>
    <p:extLst>
      <p:ext uri="{BB962C8B-B14F-4D97-AF65-F5344CB8AC3E}">
        <p14:creationId xmlns:p14="http://schemas.microsoft.com/office/powerpoint/2010/main" val="9973953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4054E7-48F3-4EA2-BD8D-6D710DD8B5BE}" type="slidenum">
              <a:rPr lang="es-ES" smtClean="0"/>
              <a:t>36</a:t>
            </a:fld>
            <a:endParaRPr lang="es-ES"/>
          </a:p>
        </p:txBody>
      </p:sp>
    </p:spTree>
    <p:extLst>
      <p:ext uri="{BB962C8B-B14F-4D97-AF65-F5344CB8AC3E}">
        <p14:creationId xmlns:p14="http://schemas.microsoft.com/office/powerpoint/2010/main" val="3235899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40D736DB-D314-45EC-9B98-8A089A46E79A}" type="slidenum">
              <a:rPr lang="ca-ES" smtClean="0"/>
              <a:t>37</a:t>
            </a:fld>
            <a:endParaRPr lang="ca-ES"/>
          </a:p>
        </p:txBody>
      </p:sp>
    </p:spTree>
    <p:extLst>
      <p:ext uri="{BB962C8B-B14F-4D97-AF65-F5344CB8AC3E}">
        <p14:creationId xmlns:p14="http://schemas.microsoft.com/office/powerpoint/2010/main" val="28316605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4054E7-48F3-4EA2-BD8D-6D710DD8B5BE}" type="slidenum">
              <a:rPr lang="es-ES" smtClean="0"/>
              <a:t>38</a:t>
            </a:fld>
            <a:endParaRPr lang="es-ES"/>
          </a:p>
        </p:txBody>
      </p:sp>
    </p:spTree>
    <p:extLst>
      <p:ext uri="{BB962C8B-B14F-4D97-AF65-F5344CB8AC3E}">
        <p14:creationId xmlns:p14="http://schemas.microsoft.com/office/powerpoint/2010/main" val="29942118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702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44054E7-48F3-4EA2-BD8D-6D710DD8B5BE}" type="slidenum">
              <a:rPr lang="es-ES" smtClean="0"/>
              <a:t>40</a:t>
            </a:fld>
            <a:endParaRPr lang="es-ES"/>
          </a:p>
        </p:txBody>
      </p:sp>
    </p:spTree>
    <p:extLst>
      <p:ext uri="{BB962C8B-B14F-4D97-AF65-F5344CB8AC3E}">
        <p14:creationId xmlns:p14="http://schemas.microsoft.com/office/powerpoint/2010/main" val="2515658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4054E7-48F3-4EA2-BD8D-6D710DD8B5B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473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44054E7-48F3-4EA2-BD8D-6D710DD8B5BE}" type="slidenum">
              <a:rPr lang="es-ES" smtClean="0"/>
              <a:t>41</a:t>
            </a:fld>
            <a:endParaRPr lang="es-ES"/>
          </a:p>
        </p:txBody>
      </p:sp>
    </p:spTree>
    <p:extLst>
      <p:ext uri="{BB962C8B-B14F-4D97-AF65-F5344CB8AC3E}">
        <p14:creationId xmlns:p14="http://schemas.microsoft.com/office/powerpoint/2010/main" val="26929842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44054E7-48F3-4EA2-BD8D-6D710DD8B5BE}" type="slidenum">
              <a:rPr lang="es-ES" smtClean="0"/>
              <a:t>42</a:t>
            </a:fld>
            <a:endParaRPr lang="es-ES"/>
          </a:p>
        </p:txBody>
      </p:sp>
    </p:spTree>
    <p:extLst>
      <p:ext uri="{BB962C8B-B14F-4D97-AF65-F5344CB8AC3E}">
        <p14:creationId xmlns:p14="http://schemas.microsoft.com/office/powerpoint/2010/main" val="32844899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44054E7-48F3-4EA2-BD8D-6D710DD8B5BE}" type="slidenum">
              <a:rPr lang="es-ES" smtClean="0"/>
              <a:t>43</a:t>
            </a:fld>
            <a:endParaRPr lang="es-ES"/>
          </a:p>
        </p:txBody>
      </p:sp>
    </p:spTree>
    <p:extLst>
      <p:ext uri="{BB962C8B-B14F-4D97-AF65-F5344CB8AC3E}">
        <p14:creationId xmlns:p14="http://schemas.microsoft.com/office/powerpoint/2010/main" val="2690377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271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176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4054E7-48F3-4EA2-BD8D-6D710DD8B5BE}" type="slidenum">
              <a:rPr lang="es-ES" smtClean="0"/>
              <a:t>8</a:t>
            </a:fld>
            <a:endParaRPr lang="es-ES"/>
          </a:p>
        </p:txBody>
      </p:sp>
    </p:spTree>
    <p:extLst>
      <p:ext uri="{BB962C8B-B14F-4D97-AF65-F5344CB8AC3E}">
        <p14:creationId xmlns:p14="http://schemas.microsoft.com/office/powerpoint/2010/main" val="2590622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4054E7-48F3-4EA2-BD8D-6D710DD8B5BE}" type="slidenum">
              <a:rPr lang="es-ES" smtClean="0"/>
              <a:t>9</a:t>
            </a:fld>
            <a:endParaRPr lang="es-ES"/>
          </a:p>
        </p:txBody>
      </p:sp>
    </p:spTree>
    <p:extLst>
      <p:ext uri="{BB962C8B-B14F-4D97-AF65-F5344CB8AC3E}">
        <p14:creationId xmlns:p14="http://schemas.microsoft.com/office/powerpoint/2010/main" val="2527344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31775" y="804863"/>
            <a:ext cx="7150100" cy="4022725"/>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D736DB-D314-45EC-9B98-8A089A46E79A}"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ca-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561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roja">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srcRect/>
          <a:stretch/>
        </p:blipFill>
        <p:spPr>
          <a:xfrm>
            <a:off x="2309" y="-120863"/>
            <a:ext cx="12194640" cy="6986513"/>
          </a:xfrm>
          <a:prstGeom prst="rect">
            <a:avLst/>
          </a:prstGeom>
        </p:spPr>
      </p:pic>
      <p:sp>
        <p:nvSpPr>
          <p:cNvPr id="2" name="Título 1"/>
          <p:cNvSpPr>
            <a:spLocks noGrp="1"/>
          </p:cNvSpPr>
          <p:nvPr>
            <p:ph type="ctrTitle" hasCustomPrompt="1"/>
          </p:nvPr>
        </p:nvSpPr>
        <p:spPr>
          <a:xfrm>
            <a:off x="914400" y="2130426"/>
            <a:ext cx="10363200" cy="1470025"/>
          </a:xfrm>
        </p:spPr>
        <p:txBody>
          <a:bodyPr/>
          <a:lstStyle>
            <a:lvl1pPr algn="ctr">
              <a:defRPr>
                <a:solidFill>
                  <a:schemeClr val="bg1"/>
                </a:solidFill>
                <a:latin typeface="Montserrat"/>
                <a:cs typeface="Montserrat"/>
              </a:defRPr>
            </a:lvl1pPr>
          </a:lstStyle>
          <a:p>
            <a:r>
              <a:rPr lang="es-ES_tradnl"/>
              <a:t>Clic para editar titulo </a:t>
            </a:r>
            <a:endParaRPr lang="es-ES"/>
          </a:p>
        </p:txBody>
      </p:sp>
      <p:sp>
        <p:nvSpPr>
          <p:cNvPr id="3" name="Subtítulo 2"/>
          <p:cNvSpPr>
            <a:spLocks noGrp="1"/>
          </p:cNvSpPr>
          <p:nvPr>
            <p:ph type="subTitle" idx="1"/>
          </p:nvPr>
        </p:nvSpPr>
        <p:spPr>
          <a:xfrm>
            <a:off x="1828800" y="3886200"/>
            <a:ext cx="8534400" cy="1752600"/>
          </a:xfrm>
        </p:spPr>
        <p:txBody>
          <a:bodyPr>
            <a:normAutofit/>
          </a:bodyPr>
          <a:lstStyle>
            <a:lvl1pPr marL="0" indent="0" algn="ctr">
              <a:buNone/>
              <a:defRPr sz="2400">
                <a:solidFill>
                  <a:srgbClr val="FFFFFF"/>
                </a:solidFill>
                <a:latin typeface="Montserrat"/>
                <a:cs typeface="Montserra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409453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Naranja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solidFill>
                  <a:srgbClr val="E9511C"/>
                </a:solidFill>
              </a:defRPr>
            </a:lvl1pPr>
          </a:lstStyle>
          <a:p>
            <a:r>
              <a:rPr lang="es-ES"/>
              <a:t>Haga clic para modificar el estilo de título del patrón</a:t>
            </a:r>
          </a:p>
        </p:txBody>
      </p:sp>
      <p:sp>
        <p:nvSpPr>
          <p:cNvPr id="3" name="Marcador de contenido 2"/>
          <p:cNvSpPr>
            <a:spLocks noGrp="1"/>
          </p:cNvSpPr>
          <p:nvPr>
            <p:ph idx="1"/>
          </p:nvPr>
        </p:nvSpPr>
        <p:spPr/>
        <p:txBody>
          <a:bodyPr/>
          <a:lstStyle>
            <a:lvl1pPr>
              <a:buClr>
                <a:srgbClr val="E9511C"/>
              </a:buClr>
              <a:defRPr/>
            </a:lvl1pPr>
            <a:lvl2pPr>
              <a:buClr>
                <a:srgbClr val="E9511C"/>
              </a:buClr>
              <a:defRPr/>
            </a:lvl2pPr>
            <a:lvl3pPr>
              <a:buClr>
                <a:srgbClr val="E9511C"/>
              </a:buClr>
              <a:defRPr/>
            </a:lvl3pPr>
            <a:lvl4pPr>
              <a:buClr>
                <a:srgbClr val="E9511C"/>
              </a:buClr>
              <a:defRPr/>
            </a:lvl4pPr>
            <a:lvl5pPr>
              <a:buClr>
                <a:srgbClr val="E9511C"/>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número de diapositiva 5"/>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352833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63084" y="4406901"/>
            <a:ext cx="10363200" cy="1362075"/>
          </a:xfrm>
        </p:spPr>
        <p:txBody>
          <a:bodyPr anchor="t"/>
          <a:lstStyle>
            <a:lvl1pPr algn="l">
              <a:defRPr sz="4000" b="1" cap="none"/>
            </a:lvl1pPr>
          </a:lstStyle>
          <a:p>
            <a:r>
              <a:rPr lang="es-ES_tradnl"/>
              <a:t>Clic Para Editar Título</a:t>
            </a:r>
            <a:endParaRPr lang="es-ES"/>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6" name="Marcador de número de diapositiva 5"/>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3207464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Encabezado Naranja de sec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63084" y="4406901"/>
            <a:ext cx="10363200" cy="1362075"/>
          </a:xfrm>
        </p:spPr>
        <p:txBody>
          <a:bodyPr anchor="t"/>
          <a:lstStyle>
            <a:lvl1pPr algn="l">
              <a:defRPr sz="4000" b="1" cap="none">
                <a:solidFill>
                  <a:srgbClr val="E9511C"/>
                </a:solidFill>
              </a:defRPr>
            </a:lvl1pPr>
          </a:lstStyle>
          <a:p>
            <a:r>
              <a:rPr lang="es-ES_tradnl"/>
              <a:t>Clic Para Editar Título</a:t>
            </a:r>
            <a:endParaRPr lang="es-ES"/>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6" name="Marcador de número de diapositiva 5"/>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3837726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09600" y="1600201"/>
            <a:ext cx="5384800" cy="4525963"/>
          </a:xfrm>
        </p:spPr>
        <p:txBody>
          <a:bodyPr>
            <a:normAutofit/>
          </a:bodyPr>
          <a:lstStyle>
            <a:lvl1pPr>
              <a:buClr>
                <a:srgbClr val="E9511C"/>
              </a:buClr>
              <a:defRPr sz="1800"/>
            </a:lvl1pPr>
            <a:lvl2pPr>
              <a:buClr>
                <a:srgbClr val="E9511C"/>
              </a:buClr>
              <a:defRPr sz="1600"/>
            </a:lvl2pPr>
            <a:lvl3pPr>
              <a:buClr>
                <a:srgbClr val="E9511C"/>
              </a:buClr>
              <a:defRPr sz="1400"/>
            </a:lvl3pPr>
            <a:lvl4pPr>
              <a:buClr>
                <a:srgbClr val="E9511C"/>
              </a:buClr>
              <a:defRPr sz="1200"/>
            </a:lvl4pPr>
            <a:lvl5pPr>
              <a:buClr>
                <a:srgbClr val="E9511C"/>
              </a:buClr>
              <a:defRPr sz="12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97600" y="1600201"/>
            <a:ext cx="5384800" cy="4525963"/>
          </a:xfrm>
        </p:spPr>
        <p:txBody>
          <a:bodyPr>
            <a:normAutofit/>
          </a:bodyPr>
          <a:lstStyle>
            <a:lvl1pPr>
              <a:buClr>
                <a:srgbClr val="E9511C"/>
              </a:buClr>
              <a:defRPr sz="1800"/>
            </a:lvl1pPr>
            <a:lvl2pPr>
              <a:buClr>
                <a:srgbClr val="E9511C"/>
              </a:buClr>
              <a:defRPr sz="1600"/>
            </a:lvl2pPr>
            <a:lvl3pPr>
              <a:buClr>
                <a:srgbClr val="E9511C"/>
              </a:buClr>
              <a:defRPr sz="1400"/>
            </a:lvl3pPr>
            <a:lvl4pPr>
              <a:buClr>
                <a:srgbClr val="E9511C"/>
              </a:buClr>
              <a:defRPr sz="1200"/>
            </a:lvl4pPr>
            <a:lvl5pPr>
              <a:buClr>
                <a:srgbClr val="E9511C"/>
              </a:buClr>
              <a:defRPr sz="12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número de diapositiva 6"/>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804985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
              <a:t>Haga clic para modificar el estilo de título del patrón</a:t>
            </a:r>
          </a:p>
        </p:txBody>
      </p:sp>
      <p:sp>
        <p:nvSpPr>
          <p:cNvPr id="3" name="Marcador de texto 2"/>
          <p:cNvSpPr>
            <a:spLocks noGrp="1"/>
          </p:cNvSpPr>
          <p:nvPr>
            <p:ph type="body" idx="1"/>
          </p:nvPr>
        </p:nvSpPr>
        <p:spPr>
          <a:xfrm>
            <a:off x="609600" y="1535113"/>
            <a:ext cx="5386917" cy="639762"/>
          </a:xfrm>
        </p:spPr>
        <p:txBody>
          <a:bodyPr anchor="b">
            <a:noAutofit/>
          </a:bodyPr>
          <a:lstStyle>
            <a:lvl1pPr marL="0" indent="0">
              <a:buNone/>
              <a:defRPr sz="14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09600" y="2174875"/>
            <a:ext cx="5386917" cy="3951288"/>
          </a:xfrm>
        </p:spPr>
        <p:txBody>
          <a:bodyPr>
            <a:normAutofit/>
          </a:bodyPr>
          <a:lstStyle>
            <a:lvl1pPr>
              <a:buClr>
                <a:srgbClr val="E9511C"/>
              </a:buClr>
              <a:defRPr sz="1600">
                <a:solidFill>
                  <a:srgbClr val="404040"/>
                </a:solidFill>
              </a:defRPr>
            </a:lvl1pPr>
            <a:lvl2pPr>
              <a:buClr>
                <a:srgbClr val="E9511C"/>
              </a:buClr>
              <a:defRPr sz="1400">
                <a:solidFill>
                  <a:srgbClr val="404040"/>
                </a:solidFill>
              </a:defRPr>
            </a:lvl2pPr>
            <a:lvl3pPr>
              <a:buClr>
                <a:srgbClr val="E9511C"/>
              </a:buClr>
              <a:defRPr sz="1200">
                <a:solidFill>
                  <a:srgbClr val="404040"/>
                </a:solidFill>
              </a:defRPr>
            </a:lvl3pPr>
            <a:lvl4pPr>
              <a:buClr>
                <a:srgbClr val="E9511C"/>
              </a:buClr>
              <a:defRPr sz="1100">
                <a:solidFill>
                  <a:srgbClr val="404040"/>
                </a:solidFill>
              </a:defRPr>
            </a:lvl4pPr>
            <a:lvl5pPr>
              <a:buClr>
                <a:srgbClr val="E9511C"/>
              </a:buClr>
              <a:defRPr sz="1100">
                <a:solidFill>
                  <a:srgbClr val="404040"/>
                </a:solidFill>
              </a:defRPr>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93368" y="1535113"/>
            <a:ext cx="5389033" cy="639762"/>
          </a:xfrm>
        </p:spPr>
        <p:txBody>
          <a:bodyPr anchor="b">
            <a:noAutofit/>
          </a:bodyPr>
          <a:lstStyle>
            <a:lvl1pPr marL="0" indent="0">
              <a:buNone/>
              <a:defRPr sz="14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93368" y="2174875"/>
            <a:ext cx="5389033" cy="3951288"/>
          </a:xfrm>
        </p:spPr>
        <p:txBody>
          <a:bodyPr>
            <a:normAutofit/>
          </a:bodyPr>
          <a:lstStyle>
            <a:lvl1pPr>
              <a:buClr>
                <a:srgbClr val="E9511C"/>
              </a:buClr>
              <a:defRPr sz="1600">
                <a:solidFill>
                  <a:srgbClr val="404040"/>
                </a:solidFill>
              </a:defRPr>
            </a:lvl1pPr>
            <a:lvl2pPr>
              <a:buClr>
                <a:srgbClr val="E9511C"/>
              </a:buClr>
              <a:defRPr sz="1400">
                <a:solidFill>
                  <a:srgbClr val="404040"/>
                </a:solidFill>
              </a:defRPr>
            </a:lvl2pPr>
            <a:lvl3pPr>
              <a:buClr>
                <a:srgbClr val="E9511C"/>
              </a:buClr>
              <a:defRPr sz="1200">
                <a:solidFill>
                  <a:srgbClr val="404040"/>
                </a:solidFill>
              </a:defRPr>
            </a:lvl3pPr>
            <a:lvl4pPr>
              <a:buClr>
                <a:srgbClr val="E9511C"/>
              </a:buClr>
              <a:defRPr sz="1100">
                <a:solidFill>
                  <a:srgbClr val="404040"/>
                </a:solidFill>
              </a:defRPr>
            </a:lvl4pPr>
            <a:lvl5pPr>
              <a:buClr>
                <a:srgbClr val="E9511C"/>
              </a:buClr>
              <a:defRPr sz="1100">
                <a:solidFill>
                  <a:srgbClr val="404040"/>
                </a:solidFill>
              </a:defRPr>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8"/>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223048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9213363" cy="1143000"/>
          </a:xfrm>
        </p:spPr>
        <p:txBody>
          <a:bodyPr/>
          <a:lstStyle>
            <a:lvl1pPr algn="l">
              <a:defRPr/>
            </a:lvl1pPr>
          </a:lstStyle>
          <a:p>
            <a:r>
              <a:rPr lang="es-ES"/>
              <a:t>Haga clic para modificar el estilo de título del patrón</a:t>
            </a:r>
          </a:p>
        </p:txBody>
      </p:sp>
      <p:sp>
        <p:nvSpPr>
          <p:cNvPr id="5" name="Marcador de número de diapositiva 4"/>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235786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ólo el título con icon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9213363" cy="1143000"/>
          </a:xfrm>
        </p:spPr>
        <p:txBody>
          <a:bodyPr/>
          <a:lstStyle>
            <a:lvl1pPr algn="l">
              <a:defRPr/>
            </a:lvl1pPr>
          </a:lstStyle>
          <a:p>
            <a:r>
              <a:rPr lang="es-ES"/>
              <a:t>Haga clic para modificar el estilo de título del patrón</a:t>
            </a:r>
          </a:p>
        </p:txBody>
      </p:sp>
      <p:sp>
        <p:nvSpPr>
          <p:cNvPr id="5" name="Marcador de número de diapositiva 4"/>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747777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2618335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con icono">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1846994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Marcador de contenido 2"/>
          <p:cNvSpPr>
            <a:spLocks noGrp="1"/>
          </p:cNvSpPr>
          <p:nvPr>
            <p:ph idx="1"/>
          </p:nvPr>
        </p:nvSpPr>
        <p:spPr>
          <a:xfrm>
            <a:off x="4766733" y="1435101"/>
            <a:ext cx="6815667" cy="4691063"/>
          </a:xfrm>
        </p:spPr>
        <p:txBody>
          <a:bodyPr>
            <a:normAutofit/>
          </a:bodyPr>
          <a:lstStyle>
            <a:lvl1pPr>
              <a:buClr>
                <a:srgbClr val="E9511C"/>
              </a:buClr>
              <a:defRPr sz="1600">
                <a:solidFill>
                  <a:srgbClr val="404040"/>
                </a:solidFill>
              </a:defRPr>
            </a:lvl1pPr>
            <a:lvl2pPr>
              <a:buClr>
                <a:srgbClr val="E9511C"/>
              </a:buClr>
              <a:defRPr sz="1400">
                <a:solidFill>
                  <a:srgbClr val="404040"/>
                </a:solidFill>
              </a:defRPr>
            </a:lvl2pPr>
            <a:lvl3pPr>
              <a:buClr>
                <a:srgbClr val="E9511C"/>
              </a:buClr>
              <a:defRPr sz="1200">
                <a:solidFill>
                  <a:srgbClr val="404040"/>
                </a:solidFill>
              </a:defRPr>
            </a:lvl3pPr>
            <a:lvl4pPr>
              <a:buClr>
                <a:srgbClr val="E9511C"/>
              </a:buClr>
              <a:defRPr sz="1100">
                <a:solidFill>
                  <a:srgbClr val="404040"/>
                </a:solidFill>
              </a:defRPr>
            </a:lvl4pPr>
            <a:lvl5pPr>
              <a:buClr>
                <a:srgbClr val="E9511C"/>
              </a:buClr>
              <a:defRPr sz="1100">
                <a:solidFill>
                  <a:srgbClr val="404040"/>
                </a:solidFill>
              </a:defRPr>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09601" y="1435101"/>
            <a:ext cx="4011084" cy="4691063"/>
          </a:xfrm>
        </p:spPr>
        <p:txBody>
          <a:bodyPr>
            <a:normAutofit/>
          </a:bodyPr>
          <a:lstStyle>
            <a:lvl1pPr marL="0" indent="0">
              <a:buNone/>
              <a:defRPr sz="12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Marcador de número de diapositiva 6"/>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3885573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Blanca">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srcRect/>
          <a:stretch/>
        </p:blipFill>
        <p:spPr>
          <a:xfrm>
            <a:off x="2309" y="-120863"/>
            <a:ext cx="12194640" cy="6986513"/>
          </a:xfrm>
          <a:prstGeom prst="rect">
            <a:avLst/>
          </a:prstGeom>
        </p:spPr>
      </p:pic>
      <p:sp>
        <p:nvSpPr>
          <p:cNvPr id="2" name="Título 1"/>
          <p:cNvSpPr>
            <a:spLocks noGrp="1"/>
          </p:cNvSpPr>
          <p:nvPr>
            <p:ph type="ctrTitle"/>
          </p:nvPr>
        </p:nvSpPr>
        <p:spPr>
          <a:xfrm>
            <a:off x="1598937" y="2865438"/>
            <a:ext cx="9387840" cy="1477795"/>
          </a:xfrm>
        </p:spPr>
        <p:txBody>
          <a:bodyPr/>
          <a:lstStyle>
            <a:lvl1pPr>
              <a:defRPr>
                <a:solidFill>
                  <a:srgbClr val="E9511C"/>
                </a:solidFill>
                <a:latin typeface="Montserrat"/>
                <a:cs typeface="Montserrat"/>
              </a:defRPr>
            </a:lvl1pPr>
          </a:lstStyle>
          <a:p>
            <a:r>
              <a:rPr lang="es-ES"/>
              <a:t>Haga clic para modificar el estilo de título del patrón</a:t>
            </a:r>
          </a:p>
        </p:txBody>
      </p:sp>
      <p:sp>
        <p:nvSpPr>
          <p:cNvPr id="3" name="Subtítulo 2"/>
          <p:cNvSpPr>
            <a:spLocks noGrp="1"/>
          </p:cNvSpPr>
          <p:nvPr>
            <p:ph type="subTitle" idx="1"/>
          </p:nvPr>
        </p:nvSpPr>
        <p:spPr>
          <a:xfrm>
            <a:off x="1598937" y="4343232"/>
            <a:ext cx="9387840" cy="1752600"/>
          </a:xfrm>
        </p:spPr>
        <p:txBody>
          <a:bodyPr>
            <a:normAutofit/>
          </a:bodyPr>
          <a:lstStyle>
            <a:lvl1pPr marL="0" indent="0" algn="l">
              <a:buNone/>
              <a:defRPr sz="2400">
                <a:solidFill>
                  <a:srgbClr val="404040"/>
                </a:solidFill>
                <a:latin typeface="Montserrat"/>
                <a:cs typeface="Montserra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2581459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solidFill>
                  <a:srgbClr val="40404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p:cNvSpPr>
            <a:spLocks noGrp="1"/>
          </p:cNvSpPr>
          <p:nvPr>
            <p:ph type="body" sz="half" idx="2"/>
          </p:nvPr>
        </p:nvSpPr>
        <p:spPr>
          <a:xfrm>
            <a:off x="2389717" y="5367338"/>
            <a:ext cx="7315200" cy="804862"/>
          </a:xfrm>
        </p:spPr>
        <p:txBody>
          <a:bodyPr>
            <a:normAutofit/>
          </a:bodyPr>
          <a:lstStyle>
            <a:lvl1pPr marL="0" indent="0">
              <a:buNone/>
              <a:defRPr sz="12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Marcador de número de diapositiva 6"/>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4129722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93B8B4-CA9B-4A3B-950D-8CD91D7F6C9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F5B4679-B744-4F30-9961-6A47A3308B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5870FB2-01A8-4303-90E7-7459D5AC79B9}"/>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81747FE2-0A11-4D94-8E47-C74515D1968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A2163C1-A7D2-47DA-866A-8B7B2876EC14}"/>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37214816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38AA42-DBE6-4DF5-A7E0-3FFA714D06D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DAA6193-BA5D-40B0-BC8A-C77DF4A540D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AEA9851-7E17-4948-BABD-48EBBD52F0D6}"/>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0A567195-EE92-4950-B183-D3B37A68C2E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08739C8-2B48-412E-9BAB-C13ECEA8E830}"/>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1591689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BC6BBD-D6D6-4B08-BD51-1AC75890690E}"/>
              </a:ext>
            </a:extLst>
          </p:cNvPr>
          <p:cNvSpPr>
            <a:spLocks noGrp="1"/>
          </p:cNvSpPr>
          <p:nvPr>
            <p:ph type="title"/>
          </p:nvPr>
        </p:nvSpPr>
        <p:spPr>
          <a:xfrm>
            <a:off x="831851" y="1709739"/>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BAF8AFD-DE9A-4BDB-80DF-33332C246A72}"/>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62BE305-4698-4DD3-AAEE-C31DC1258614}"/>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68D273D3-30C9-42B8-AD03-CDAF2942BCD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632FB44-B7D2-41BB-B626-EB8698E1868C}"/>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3573291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8EB492-11AA-4583-B511-D92F899E2D6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D640408-E4F5-4D83-BC02-9134EA8997DD}"/>
              </a:ext>
            </a:extLst>
          </p:cNvPr>
          <p:cNvSpPr>
            <a:spLocks noGrp="1"/>
          </p:cNvSpPr>
          <p:nvPr>
            <p:ph sz="half" idx="1"/>
          </p:nvPr>
        </p:nvSpPr>
        <p:spPr>
          <a:xfrm>
            <a:off x="838200" y="1825625"/>
            <a:ext cx="515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D2E09DD-790C-4591-898A-2DCA0C36BB4B}"/>
              </a:ext>
            </a:extLst>
          </p:cNvPr>
          <p:cNvSpPr>
            <a:spLocks noGrp="1"/>
          </p:cNvSpPr>
          <p:nvPr>
            <p:ph sz="half" idx="2"/>
          </p:nvPr>
        </p:nvSpPr>
        <p:spPr>
          <a:xfrm>
            <a:off x="6197600" y="1825625"/>
            <a:ext cx="515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9BCAC42-5A41-4B48-83EF-7921ED417B0B}"/>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6" name="Marcador de pie de página 5">
            <a:extLst>
              <a:ext uri="{FF2B5EF4-FFF2-40B4-BE49-F238E27FC236}">
                <a16:creationId xmlns:a16="http://schemas.microsoft.com/office/drawing/2014/main" id="{94DC3959-C160-4C1D-B50E-B4268B7CB9D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166411-7600-4273-96EF-FB5BAFA26B3B}"/>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3985559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AD292-E508-4206-9434-DF92761F6D57}"/>
              </a:ext>
            </a:extLst>
          </p:cNvPr>
          <p:cNvSpPr>
            <a:spLocks noGrp="1"/>
          </p:cNvSpPr>
          <p:nvPr>
            <p:ph type="title"/>
          </p:nvPr>
        </p:nvSpPr>
        <p:spPr>
          <a:xfrm>
            <a:off x="840317" y="365126"/>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31FE222-2B28-4F6B-A0CF-71DB34C1FC2F}"/>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3CAF198-B117-45C4-B57A-6B64D3865D52}"/>
              </a:ext>
            </a:extLst>
          </p:cNvPr>
          <p:cNvSpPr>
            <a:spLocks noGrp="1"/>
          </p:cNvSpPr>
          <p:nvPr>
            <p:ph sz="half" idx="2"/>
          </p:nvPr>
        </p:nvSpPr>
        <p:spPr>
          <a:xfrm>
            <a:off x="840318" y="2505075"/>
            <a:ext cx="5158316"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0F78C2A-2260-47FC-A656-9647F6C0A592}"/>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033A8B-74C3-492F-97DB-602AB666896D}"/>
              </a:ext>
            </a:extLst>
          </p:cNvPr>
          <p:cNvSpPr>
            <a:spLocks noGrp="1"/>
          </p:cNvSpPr>
          <p:nvPr>
            <p:ph sz="quarter" idx="4"/>
          </p:nvPr>
        </p:nvSpPr>
        <p:spPr>
          <a:xfrm>
            <a:off x="6172200" y="2505075"/>
            <a:ext cx="518371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8A85900-4F69-4534-BD49-55CC3A0D9916}"/>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8" name="Marcador de pie de página 7">
            <a:extLst>
              <a:ext uri="{FF2B5EF4-FFF2-40B4-BE49-F238E27FC236}">
                <a16:creationId xmlns:a16="http://schemas.microsoft.com/office/drawing/2014/main" id="{2B63DDD2-DF73-4718-8982-EE0F21E768E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0EAF83A-743B-4F28-9126-0D098A172951}"/>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3913322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12EBC-5289-480F-B5FB-8235FFB55E8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5508723-1726-4A48-A447-2E6CB1897440}"/>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4" name="Marcador de pie de página 3">
            <a:extLst>
              <a:ext uri="{FF2B5EF4-FFF2-40B4-BE49-F238E27FC236}">
                <a16:creationId xmlns:a16="http://schemas.microsoft.com/office/drawing/2014/main" id="{F6AE2F85-D998-4753-95A1-3C2A9264DAA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932790BD-01A3-43E0-8A79-1E7507397DAB}"/>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10072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D700596-5E53-4990-B648-B36516F60914}"/>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3" name="Marcador de pie de página 2">
            <a:extLst>
              <a:ext uri="{FF2B5EF4-FFF2-40B4-BE49-F238E27FC236}">
                <a16:creationId xmlns:a16="http://schemas.microsoft.com/office/drawing/2014/main" id="{0288FE23-608B-41CB-B8D9-9421CBA5991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C89FEC6-369E-4B86-B3B4-C31D483E1153}"/>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3887046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639598-3507-4384-9E79-9111C99A57F3}"/>
              </a:ext>
            </a:extLst>
          </p:cNvPr>
          <p:cNvSpPr>
            <a:spLocks noGrp="1"/>
          </p:cNvSpPr>
          <p:nvPr>
            <p:ph type="title"/>
          </p:nvPr>
        </p:nvSpPr>
        <p:spPr>
          <a:xfrm>
            <a:off x="840318" y="457200"/>
            <a:ext cx="393276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698E020-F227-4300-8F70-E744267A8BF7}"/>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C3EEA2-14CA-4E9C-9DE5-9FE0177E536C}"/>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0E04992-D26E-4521-96C5-7DDB46BBE00A}"/>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6" name="Marcador de pie de página 5">
            <a:extLst>
              <a:ext uri="{FF2B5EF4-FFF2-40B4-BE49-F238E27FC236}">
                <a16:creationId xmlns:a16="http://schemas.microsoft.com/office/drawing/2014/main" id="{21DF14F5-38F2-4B7B-948B-4E3AD9DB6F8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C4A6B6A-190B-4931-8984-49D33109AA87}"/>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2456527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AF1F55-EF17-4A12-B3E3-13517373800B}"/>
              </a:ext>
            </a:extLst>
          </p:cNvPr>
          <p:cNvSpPr>
            <a:spLocks noGrp="1"/>
          </p:cNvSpPr>
          <p:nvPr>
            <p:ph type="title"/>
          </p:nvPr>
        </p:nvSpPr>
        <p:spPr>
          <a:xfrm>
            <a:off x="840318" y="457200"/>
            <a:ext cx="393276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448189B-1A5B-493C-9440-685EBDF28BCE}"/>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6825204-9A5B-4E7E-A989-4BEFD6EED5C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450264E-977E-48E0-8A52-86FA9591B26A}"/>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6" name="Marcador de pie de página 5">
            <a:extLst>
              <a:ext uri="{FF2B5EF4-FFF2-40B4-BE49-F238E27FC236}">
                <a16:creationId xmlns:a16="http://schemas.microsoft.com/office/drawing/2014/main" id="{295A8E65-C06E-4B59-8219-270AF43CA3A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D30B438-9A2A-48B9-B0BA-5A73C3C48E1A}"/>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133539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de título franja">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srcRect/>
          <a:stretch/>
        </p:blipFill>
        <p:spPr>
          <a:xfrm>
            <a:off x="2310" y="-120863"/>
            <a:ext cx="12194639" cy="6986512"/>
          </a:xfrm>
          <a:prstGeom prst="rect">
            <a:avLst/>
          </a:prstGeom>
        </p:spPr>
      </p:pic>
      <p:sp>
        <p:nvSpPr>
          <p:cNvPr id="2" name="Título 1"/>
          <p:cNvSpPr>
            <a:spLocks noGrp="1"/>
          </p:cNvSpPr>
          <p:nvPr>
            <p:ph type="ctrTitle"/>
          </p:nvPr>
        </p:nvSpPr>
        <p:spPr>
          <a:xfrm>
            <a:off x="829733" y="1793876"/>
            <a:ext cx="8534400" cy="1477795"/>
          </a:xfrm>
        </p:spPr>
        <p:txBody>
          <a:bodyPr/>
          <a:lstStyle>
            <a:lvl1pPr>
              <a:defRPr>
                <a:solidFill>
                  <a:srgbClr val="E9511C"/>
                </a:solidFill>
                <a:latin typeface="Montserrat"/>
                <a:cs typeface="Montserrat"/>
              </a:defRPr>
            </a:lvl1pPr>
          </a:lstStyle>
          <a:p>
            <a:r>
              <a:rPr lang="es-ES"/>
              <a:t>Haga clic para modificar el estilo de título del patrón</a:t>
            </a:r>
          </a:p>
        </p:txBody>
      </p:sp>
      <p:sp>
        <p:nvSpPr>
          <p:cNvPr id="3" name="Subtítulo 2"/>
          <p:cNvSpPr>
            <a:spLocks noGrp="1"/>
          </p:cNvSpPr>
          <p:nvPr>
            <p:ph type="subTitle" idx="1"/>
          </p:nvPr>
        </p:nvSpPr>
        <p:spPr>
          <a:xfrm>
            <a:off x="829733" y="3271670"/>
            <a:ext cx="8534400" cy="1752600"/>
          </a:xfrm>
        </p:spPr>
        <p:txBody>
          <a:bodyPr>
            <a:normAutofit/>
          </a:bodyPr>
          <a:lstStyle>
            <a:lvl1pPr marL="0" indent="0" algn="l">
              <a:buNone/>
              <a:defRPr sz="2400">
                <a:solidFill>
                  <a:srgbClr val="404040"/>
                </a:solidFill>
                <a:latin typeface="Montserrat"/>
                <a:cs typeface="Montserra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38141115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33D74-8899-4A36-8550-627DCA4E2DD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DFD4CC7-D9AC-4AAE-9594-EC892010C1F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651A253-AA20-4438-A98C-8FB452551F15}"/>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AAB8E2A3-5094-49C0-B0EE-CD76BDE3430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789BAE4-FAD4-49FB-9757-7B26816B74CD}"/>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4224077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DA25C3D-AAAE-4348-BB7F-6E4E19556DA1}"/>
              </a:ext>
            </a:extLst>
          </p:cNvPr>
          <p:cNvSpPr>
            <a:spLocks noGrp="1"/>
          </p:cNvSpPr>
          <p:nvPr>
            <p:ph type="title" orient="vert"/>
          </p:nvPr>
        </p:nvSpPr>
        <p:spPr>
          <a:xfrm>
            <a:off x="8724901"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0D2FC62-6C2A-4D67-8C11-CC3C4A63E61D}"/>
              </a:ext>
            </a:extLst>
          </p:cNvPr>
          <p:cNvSpPr>
            <a:spLocks noGrp="1"/>
          </p:cNvSpPr>
          <p:nvPr>
            <p:ph type="body" orient="vert" idx="1"/>
          </p:nvPr>
        </p:nvSpPr>
        <p:spPr>
          <a:xfrm>
            <a:off x="838201" y="365125"/>
            <a:ext cx="76835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982AC95-3624-4AC5-B02E-BD8A88FF48FB}"/>
              </a:ext>
            </a:extLst>
          </p:cNvPr>
          <p:cNvSpPr>
            <a:spLocks noGrp="1"/>
          </p:cNvSpPr>
          <p:nvPr>
            <p:ph type="dt" sz="half" idx="10"/>
          </p:nvPr>
        </p:nvSpPr>
        <p:spPr/>
        <p:txBody>
          <a:body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61080489-A4B5-498A-B3B0-BF80C467C10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797F31C-B771-4D51-ACF1-3E94F1DD2AF4}"/>
              </a:ext>
            </a:extLst>
          </p:cNvPr>
          <p:cNvSpPr>
            <a:spLocks noGrp="1"/>
          </p:cNvSpPr>
          <p:nvPr>
            <p:ph type="sldNum" sz="quarter" idx="12"/>
          </p:nvPr>
        </p:nvSpPr>
        <p:spPr/>
        <p:txBody>
          <a:bodyPr/>
          <a:lstStyle/>
          <a:p>
            <a:fld id="{CB4E2998-B79A-4050-8936-74D6786A734E}" type="slidenum">
              <a:rPr lang="es-ES" smtClean="0"/>
              <a:t>‹Nº›</a:t>
            </a:fld>
            <a:endParaRPr lang="es-ES"/>
          </a:p>
        </p:txBody>
      </p:sp>
    </p:spTree>
    <p:extLst>
      <p:ext uri="{BB962C8B-B14F-4D97-AF65-F5344CB8AC3E}">
        <p14:creationId xmlns:p14="http://schemas.microsoft.com/office/powerpoint/2010/main" val="91337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8F5AE-B58C-4872-8944-7D9004DFBCE5}"/>
              </a:ext>
            </a:extLst>
          </p:cNvPr>
          <p:cNvSpPr>
            <a:spLocks noGrp="1"/>
          </p:cNvSpPr>
          <p:nvPr>
            <p:ph type="title"/>
          </p:nvPr>
        </p:nvSpPr>
        <p:spPr>
          <a:xfrm>
            <a:off x="609600" y="268425"/>
            <a:ext cx="10972800" cy="1143000"/>
          </a:xfrm>
        </p:spPr>
        <p:txBody>
          <a:bodyPr/>
          <a:lstStyle/>
          <a:p>
            <a:r>
              <a:rPr lang="es-ES"/>
              <a:t>Haga clic para modificar el estilo de título del patrón</a:t>
            </a:r>
          </a:p>
        </p:txBody>
      </p:sp>
      <p:sp>
        <p:nvSpPr>
          <p:cNvPr id="3" name="Marcador de número de diapositiva 2">
            <a:extLst>
              <a:ext uri="{FF2B5EF4-FFF2-40B4-BE49-F238E27FC236}">
                <a16:creationId xmlns:a16="http://schemas.microsoft.com/office/drawing/2014/main" id="{BFD6DCF8-BADE-4904-BAF0-04AE5534B7AC}"/>
              </a:ext>
            </a:extLst>
          </p:cNvPr>
          <p:cNvSpPr>
            <a:spLocks noGrp="1"/>
          </p:cNvSpPr>
          <p:nvPr>
            <p:ph type="sldNum" sz="quarter" idx="10"/>
          </p:nvPr>
        </p:nvSpPr>
        <p:spPr/>
        <p:txBody>
          <a:bodyPr/>
          <a:lstStyle/>
          <a:p>
            <a:fld id="{22B93779-CE58-B34A-9E2C-FDDA5A5A96FE}" type="slidenum">
              <a:rPr lang="es-ES" smtClean="0"/>
              <a:pPr/>
              <a:t>‹Nº›</a:t>
            </a:fld>
            <a:endParaRPr lang="es-ES"/>
          </a:p>
        </p:txBody>
      </p:sp>
    </p:spTree>
    <p:extLst>
      <p:ext uri="{BB962C8B-B14F-4D97-AF65-F5344CB8AC3E}">
        <p14:creationId xmlns:p14="http://schemas.microsoft.com/office/powerpoint/2010/main" val="4135935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a de título naranja">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0863"/>
            <a:ext cx="12199256" cy="6986512"/>
          </a:xfrm>
          <a:prstGeom prst="rect">
            <a:avLst/>
          </a:prstGeom>
        </p:spPr>
      </p:pic>
      <p:sp>
        <p:nvSpPr>
          <p:cNvPr id="2" name="Título 1"/>
          <p:cNvSpPr>
            <a:spLocks noGrp="1"/>
          </p:cNvSpPr>
          <p:nvPr>
            <p:ph type="ctrTitle"/>
          </p:nvPr>
        </p:nvSpPr>
        <p:spPr>
          <a:xfrm>
            <a:off x="914400" y="2865438"/>
            <a:ext cx="8534400" cy="1477795"/>
          </a:xfrm>
        </p:spPr>
        <p:txBody>
          <a:bodyPr/>
          <a:lstStyle>
            <a:lvl1pPr>
              <a:defRPr>
                <a:solidFill>
                  <a:schemeClr val="bg1"/>
                </a:solidFill>
                <a:latin typeface="Montserrat"/>
                <a:cs typeface="Montserrat"/>
              </a:defRPr>
            </a:lvl1pPr>
          </a:lstStyle>
          <a:p>
            <a:r>
              <a:rPr lang="es-ES"/>
              <a:t>Haga clic para modificar el estilo de título del patrón</a:t>
            </a:r>
          </a:p>
        </p:txBody>
      </p:sp>
      <p:sp>
        <p:nvSpPr>
          <p:cNvPr id="3" name="Subtítulo 2"/>
          <p:cNvSpPr>
            <a:spLocks noGrp="1"/>
          </p:cNvSpPr>
          <p:nvPr>
            <p:ph type="subTitle" idx="1"/>
          </p:nvPr>
        </p:nvSpPr>
        <p:spPr>
          <a:xfrm>
            <a:off x="914400" y="4343232"/>
            <a:ext cx="8534400" cy="1752600"/>
          </a:xfrm>
        </p:spPr>
        <p:txBody>
          <a:bodyPr>
            <a:normAutofit/>
          </a:bodyPr>
          <a:lstStyle>
            <a:lvl1pPr marL="0" indent="0" algn="l">
              <a:buNone/>
              <a:defRPr sz="2400">
                <a:solidFill>
                  <a:schemeClr val="bg1"/>
                </a:solidFill>
                <a:latin typeface="Montserrat"/>
                <a:cs typeface="Montserra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1392365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de título verde oscuro">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srcRect/>
          <a:stretch/>
        </p:blipFill>
        <p:spPr>
          <a:xfrm>
            <a:off x="2311" y="-120863"/>
            <a:ext cx="12194637" cy="6986511"/>
          </a:xfrm>
          <a:prstGeom prst="rect">
            <a:avLst/>
          </a:prstGeom>
        </p:spPr>
      </p:pic>
      <p:sp>
        <p:nvSpPr>
          <p:cNvPr id="2" name="Título 1"/>
          <p:cNvSpPr>
            <a:spLocks noGrp="1"/>
          </p:cNvSpPr>
          <p:nvPr>
            <p:ph type="ctrTitle"/>
          </p:nvPr>
        </p:nvSpPr>
        <p:spPr>
          <a:xfrm>
            <a:off x="914400" y="2865438"/>
            <a:ext cx="8534400" cy="1477795"/>
          </a:xfrm>
        </p:spPr>
        <p:txBody>
          <a:bodyPr/>
          <a:lstStyle>
            <a:lvl1pPr>
              <a:defRPr>
                <a:solidFill>
                  <a:schemeClr val="bg1"/>
                </a:solidFill>
                <a:latin typeface="Montserrat"/>
                <a:cs typeface="Montserrat"/>
              </a:defRPr>
            </a:lvl1pPr>
          </a:lstStyle>
          <a:p>
            <a:r>
              <a:rPr lang="es-ES"/>
              <a:t>Haga clic para modificar el estilo de título del patrón</a:t>
            </a:r>
          </a:p>
        </p:txBody>
      </p:sp>
      <p:sp>
        <p:nvSpPr>
          <p:cNvPr id="3" name="Subtítulo 2"/>
          <p:cNvSpPr>
            <a:spLocks noGrp="1"/>
          </p:cNvSpPr>
          <p:nvPr>
            <p:ph type="subTitle" idx="1"/>
          </p:nvPr>
        </p:nvSpPr>
        <p:spPr>
          <a:xfrm>
            <a:off x="914400" y="4343232"/>
            <a:ext cx="8534400" cy="1752600"/>
          </a:xfrm>
        </p:spPr>
        <p:txBody>
          <a:bodyPr>
            <a:normAutofit/>
          </a:bodyPr>
          <a:lstStyle>
            <a:lvl1pPr marL="0" indent="0" algn="l">
              <a:buNone/>
              <a:defRPr sz="2400">
                <a:solidFill>
                  <a:schemeClr val="bg1"/>
                </a:solidFill>
                <a:latin typeface="Montserrat"/>
                <a:cs typeface="Montserra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161166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a de título naranja logo">
    <p:spTree>
      <p:nvGrpSpPr>
        <p:cNvPr id="1" name=""/>
        <p:cNvGrpSpPr/>
        <p:nvPr/>
      </p:nvGrpSpPr>
      <p:grpSpPr>
        <a:xfrm>
          <a:off x="0" y="0"/>
          <a:ext cx="0" cy="0"/>
          <a:chOff x="0" y="0"/>
          <a:chExt cx="0" cy="0"/>
        </a:xfrm>
      </p:grpSpPr>
      <p:pic>
        <p:nvPicPr>
          <p:cNvPr id="5" name="Imagen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0863"/>
            <a:ext cx="12199259" cy="6986513"/>
          </a:xfrm>
          <a:prstGeom prst="rect">
            <a:avLst/>
          </a:prstGeom>
        </p:spPr>
      </p:pic>
      <p:sp>
        <p:nvSpPr>
          <p:cNvPr id="2" name="Título 1"/>
          <p:cNvSpPr>
            <a:spLocks noGrp="1"/>
          </p:cNvSpPr>
          <p:nvPr>
            <p:ph type="ctrTitle"/>
          </p:nvPr>
        </p:nvSpPr>
        <p:spPr>
          <a:xfrm>
            <a:off x="863399" y="523755"/>
            <a:ext cx="10363200" cy="1470025"/>
          </a:xfrm>
        </p:spPr>
        <p:txBody>
          <a:bodyPr/>
          <a:lstStyle>
            <a:lvl1pPr algn="l">
              <a:defRPr>
                <a:solidFill>
                  <a:schemeClr val="bg1"/>
                </a:solidFill>
                <a:latin typeface="Muli Black"/>
                <a:cs typeface="Muli Black"/>
              </a:defRPr>
            </a:lvl1pPr>
          </a:lstStyle>
          <a:p>
            <a:r>
              <a:rPr lang="es-ES"/>
              <a:t>Haga clic para modificar el estilo de título del patrón</a:t>
            </a:r>
          </a:p>
        </p:txBody>
      </p:sp>
      <p:sp>
        <p:nvSpPr>
          <p:cNvPr id="3" name="Subtítulo 2"/>
          <p:cNvSpPr>
            <a:spLocks noGrp="1"/>
          </p:cNvSpPr>
          <p:nvPr>
            <p:ph type="subTitle" idx="1"/>
          </p:nvPr>
        </p:nvSpPr>
        <p:spPr>
          <a:xfrm>
            <a:off x="863399" y="1993779"/>
            <a:ext cx="8534400" cy="1752600"/>
          </a:xfrm>
        </p:spPr>
        <p:txBody>
          <a:bodyPr>
            <a:normAutofit/>
          </a:bodyPr>
          <a:lstStyle>
            <a:lvl1pPr marL="0" indent="0" algn="l">
              <a:buNone/>
              <a:defRPr sz="2400">
                <a:solidFill>
                  <a:srgbClr val="FFFFFF"/>
                </a:solidFill>
                <a:latin typeface="Muli Bold"/>
                <a:cs typeface="Muli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2739376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a de título verde icono">
    <p:spTree>
      <p:nvGrpSpPr>
        <p:cNvPr id="1" name=""/>
        <p:cNvGrpSpPr/>
        <p:nvPr/>
      </p:nvGrpSpPr>
      <p:grpSpPr>
        <a:xfrm>
          <a:off x="0" y="0"/>
          <a:ext cx="0" cy="0"/>
          <a:chOff x="0" y="0"/>
          <a:chExt cx="0" cy="0"/>
        </a:xfrm>
      </p:grpSpPr>
      <p:pic>
        <p:nvPicPr>
          <p:cNvPr id="5" name="Imagen 4"/>
          <p:cNvPicPr>
            <a:picLocks noChangeAspect="1"/>
          </p:cNvPicPr>
          <p:nvPr userDrawn="1"/>
        </p:nvPicPr>
        <p:blipFill>
          <a:blip r:embed="rId2"/>
          <a:srcRect/>
          <a:stretch/>
        </p:blipFill>
        <p:spPr>
          <a:xfrm>
            <a:off x="2310" y="-120863"/>
            <a:ext cx="12194639" cy="6986512"/>
          </a:xfrm>
          <a:prstGeom prst="rect">
            <a:avLst/>
          </a:prstGeom>
        </p:spPr>
      </p:pic>
      <p:sp>
        <p:nvSpPr>
          <p:cNvPr id="2" name="Título 1"/>
          <p:cNvSpPr>
            <a:spLocks noGrp="1"/>
          </p:cNvSpPr>
          <p:nvPr>
            <p:ph type="ctrTitle"/>
          </p:nvPr>
        </p:nvSpPr>
        <p:spPr>
          <a:xfrm>
            <a:off x="863399" y="523755"/>
            <a:ext cx="10363200" cy="1470025"/>
          </a:xfrm>
        </p:spPr>
        <p:txBody>
          <a:bodyPr/>
          <a:lstStyle>
            <a:lvl1pPr algn="l">
              <a:defRPr>
                <a:solidFill>
                  <a:schemeClr val="bg1"/>
                </a:solidFill>
                <a:latin typeface="Muli Black"/>
                <a:cs typeface="Muli Black"/>
              </a:defRPr>
            </a:lvl1pPr>
          </a:lstStyle>
          <a:p>
            <a:r>
              <a:rPr lang="es-ES"/>
              <a:t>Haga clic para modificar el estilo de título del patrón</a:t>
            </a:r>
          </a:p>
        </p:txBody>
      </p:sp>
      <p:sp>
        <p:nvSpPr>
          <p:cNvPr id="3" name="Subtítulo 2"/>
          <p:cNvSpPr>
            <a:spLocks noGrp="1"/>
          </p:cNvSpPr>
          <p:nvPr>
            <p:ph type="subTitle" idx="1"/>
          </p:nvPr>
        </p:nvSpPr>
        <p:spPr>
          <a:xfrm>
            <a:off x="863399" y="1993779"/>
            <a:ext cx="8534400" cy="1752600"/>
          </a:xfrm>
        </p:spPr>
        <p:txBody>
          <a:bodyPr>
            <a:normAutofit/>
          </a:bodyPr>
          <a:lstStyle>
            <a:lvl1pPr marL="0" indent="0" algn="l">
              <a:buNone/>
              <a:defRPr sz="2400">
                <a:solidFill>
                  <a:srgbClr val="FFFFFF"/>
                </a:solidFill>
                <a:latin typeface="Muli Bold"/>
                <a:cs typeface="Muli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p>
        </p:txBody>
      </p:sp>
    </p:spTree>
    <p:extLst>
      <p:ext uri="{BB962C8B-B14F-4D97-AF65-F5344CB8AC3E}">
        <p14:creationId xmlns:p14="http://schemas.microsoft.com/office/powerpoint/2010/main" val="3996880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lvl1p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número de diapositiva 5"/>
          <p:cNvSpPr>
            <a:spLocks noGrp="1"/>
          </p:cNvSpPr>
          <p:nvPr>
            <p:ph type="sldNum" sz="quarter" idx="12"/>
          </p:nvPr>
        </p:nvSpPr>
        <p:spPr/>
        <p:txBody>
          <a:bodyPr/>
          <a:lstStyle/>
          <a:p>
            <a:fld id="{22B93779-CE58-B34A-9E2C-FDDA5A5A96FE}" type="slidenum">
              <a:rPr lang="es-ES" smtClean="0"/>
              <a:t>‹Nº›</a:t>
            </a:fld>
            <a:endParaRPr lang="es-ES"/>
          </a:p>
        </p:txBody>
      </p:sp>
    </p:spTree>
    <p:extLst>
      <p:ext uri="{BB962C8B-B14F-4D97-AF65-F5344CB8AC3E}">
        <p14:creationId xmlns:p14="http://schemas.microsoft.com/office/powerpoint/2010/main" val="428393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número de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900">
                <a:solidFill>
                  <a:srgbClr val="404040"/>
                </a:solidFill>
                <a:latin typeface="Muli Black"/>
                <a:cs typeface="Muli Black"/>
              </a:defRPr>
            </a:lvl1pPr>
          </a:lstStyle>
          <a:p>
            <a:fld id="{22B93779-CE58-B34A-9E2C-FDDA5A5A96FE}" type="slidenum">
              <a:rPr lang="es-ES" smtClean="0"/>
              <a:pPr/>
              <a:t>‹Nº›</a:t>
            </a:fld>
            <a:endParaRPr lang="es-ES"/>
          </a:p>
        </p:txBody>
      </p:sp>
      <p:pic>
        <p:nvPicPr>
          <p:cNvPr id="4" name="Imagen 3"/>
          <p:cNvPicPr>
            <a:picLocks noChangeAspect="1"/>
          </p:cNvPicPr>
          <p:nvPr userDrawn="1"/>
        </p:nvPicPr>
        <p:blipFill>
          <a:blip r:embed="rId22"/>
          <a:stretch>
            <a:fillRect/>
          </a:stretch>
        </p:blipFill>
        <p:spPr>
          <a:xfrm>
            <a:off x="10361083" y="258766"/>
            <a:ext cx="1545168" cy="639902"/>
          </a:xfrm>
          <a:prstGeom prst="rect">
            <a:avLst/>
          </a:prstGeom>
        </p:spPr>
      </p:pic>
    </p:spTree>
    <p:extLst>
      <p:ext uri="{BB962C8B-B14F-4D97-AF65-F5344CB8AC3E}">
        <p14:creationId xmlns:p14="http://schemas.microsoft.com/office/powerpoint/2010/main" val="3362511069"/>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66" r:id="rId3"/>
    <p:sldLayoutId id="2147483670" r:id="rId4"/>
    <p:sldLayoutId id="2147483667" r:id="rId5"/>
    <p:sldLayoutId id="2147483669" r:id="rId6"/>
    <p:sldLayoutId id="2147483659" r:id="rId7"/>
    <p:sldLayoutId id="2147483668" r:id="rId8"/>
    <p:sldLayoutId id="2147483650" r:id="rId9"/>
    <p:sldLayoutId id="2147483664" r:id="rId10"/>
    <p:sldLayoutId id="2147483651" r:id="rId11"/>
    <p:sldLayoutId id="2147483665" r:id="rId12"/>
    <p:sldLayoutId id="2147483652" r:id="rId13"/>
    <p:sldLayoutId id="2147483653" r:id="rId14"/>
    <p:sldLayoutId id="2147483654" r:id="rId15"/>
    <p:sldLayoutId id="2147483663" r:id="rId16"/>
    <p:sldLayoutId id="2147483655" r:id="rId17"/>
    <p:sldLayoutId id="2147483662" r:id="rId18"/>
    <p:sldLayoutId id="2147483656" r:id="rId19"/>
    <p:sldLayoutId id="2147483657" r:id="rId20"/>
  </p:sldLayoutIdLst>
  <p:txStyles>
    <p:titleStyle>
      <a:lvl1pPr algn="l" defTabSz="457200" rtl="0" eaLnBrk="1" latinLnBrk="0" hangingPunct="1">
        <a:spcBef>
          <a:spcPct val="0"/>
        </a:spcBef>
        <a:buNone/>
        <a:defRPr sz="4400" b="1" kern="1200">
          <a:solidFill>
            <a:srgbClr val="404040"/>
          </a:solidFill>
          <a:latin typeface="Montserrat"/>
          <a:ea typeface="+mj-ea"/>
          <a:cs typeface="Montserrat"/>
        </a:defRPr>
      </a:lvl1pPr>
    </p:titleStyle>
    <p:bodyStyle>
      <a:lvl1pPr marL="342900" indent="-342900" algn="l" defTabSz="457200" rtl="0" eaLnBrk="1" latinLnBrk="0" hangingPunct="1">
        <a:spcBef>
          <a:spcPct val="20000"/>
        </a:spcBef>
        <a:buClr>
          <a:srgbClr val="CD222D"/>
        </a:buClr>
        <a:buFont typeface="Arial"/>
        <a:buChar char="•"/>
        <a:defRPr sz="2000" kern="1200">
          <a:solidFill>
            <a:srgbClr val="404040"/>
          </a:solidFill>
          <a:latin typeface="Montserrat"/>
          <a:ea typeface="+mn-ea"/>
          <a:cs typeface="Montserrat"/>
        </a:defRPr>
      </a:lvl1pPr>
      <a:lvl2pPr marL="742950" indent="-285750" algn="l" defTabSz="457200" rtl="0" eaLnBrk="1" latinLnBrk="0" hangingPunct="1">
        <a:spcBef>
          <a:spcPct val="20000"/>
        </a:spcBef>
        <a:buClr>
          <a:srgbClr val="CD222D"/>
        </a:buClr>
        <a:buFont typeface="Arial"/>
        <a:buChar char="–"/>
        <a:defRPr sz="1800" kern="1200">
          <a:solidFill>
            <a:srgbClr val="404040"/>
          </a:solidFill>
          <a:latin typeface="Montserrat"/>
          <a:ea typeface="+mn-ea"/>
          <a:cs typeface="Montserrat"/>
        </a:defRPr>
      </a:lvl2pPr>
      <a:lvl3pPr marL="1143000" indent="-228600" algn="l" defTabSz="457200" rtl="0" eaLnBrk="1" latinLnBrk="0" hangingPunct="1">
        <a:spcBef>
          <a:spcPct val="20000"/>
        </a:spcBef>
        <a:buClr>
          <a:srgbClr val="CD222D"/>
        </a:buClr>
        <a:buFont typeface="Arial"/>
        <a:buChar char="•"/>
        <a:defRPr sz="1600" kern="1200">
          <a:solidFill>
            <a:srgbClr val="404040"/>
          </a:solidFill>
          <a:latin typeface="Montserrat"/>
          <a:ea typeface="+mn-ea"/>
          <a:cs typeface="Montserrat"/>
        </a:defRPr>
      </a:lvl3pPr>
      <a:lvl4pPr marL="1600200" indent="-228600" algn="l" defTabSz="457200" rtl="0" eaLnBrk="1" latinLnBrk="0" hangingPunct="1">
        <a:spcBef>
          <a:spcPct val="20000"/>
        </a:spcBef>
        <a:buClr>
          <a:srgbClr val="CD222D"/>
        </a:buClr>
        <a:buFont typeface="Arial"/>
        <a:buChar char="–"/>
        <a:defRPr sz="1400" kern="1200">
          <a:solidFill>
            <a:srgbClr val="404040"/>
          </a:solidFill>
          <a:latin typeface="Montserrat"/>
          <a:ea typeface="+mn-ea"/>
          <a:cs typeface="Montserrat"/>
        </a:defRPr>
      </a:lvl4pPr>
      <a:lvl5pPr marL="2057400" indent="-228600" algn="l" defTabSz="457200" rtl="0" eaLnBrk="1" latinLnBrk="0" hangingPunct="1">
        <a:spcBef>
          <a:spcPct val="20000"/>
        </a:spcBef>
        <a:buClr>
          <a:srgbClr val="CD222D"/>
        </a:buClr>
        <a:buFont typeface="Arial"/>
        <a:buChar char="»"/>
        <a:defRPr sz="1400" kern="1200">
          <a:solidFill>
            <a:srgbClr val="404040"/>
          </a:solidFill>
          <a:latin typeface="Montserrat"/>
          <a:ea typeface="+mn-ea"/>
          <a:cs typeface="Montserra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201850B-B510-465D-BDF8-CF5709022DB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1E342D2-7742-4C23-B764-B60E4EC399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BC019E-0C74-4334-975C-8C978024613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D65558-2D80-43BD-BFCE-C83CC3A66D3C}" type="datetimeFigureOut">
              <a:rPr lang="es-ES" smtClean="0"/>
              <a:t>09/07/2025</a:t>
            </a:fld>
            <a:endParaRPr lang="es-ES"/>
          </a:p>
        </p:txBody>
      </p:sp>
      <p:sp>
        <p:nvSpPr>
          <p:cNvPr id="5" name="Marcador de pie de página 4">
            <a:extLst>
              <a:ext uri="{FF2B5EF4-FFF2-40B4-BE49-F238E27FC236}">
                <a16:creationId xmlns:a16="http://schemas.microsoft.com/office/drawing/2014/main" id="{7899EA4E-42A2-45F2-9556-FAF7B815124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5E6CF78-61E5-4485-82B3-6B2769E259B3}"/>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E2998-B79A-4050-8936-74D6786A734E}" type="slidenum">
              <a:rPr lang="es-ES" smtClean="0"/>
              <a:t>‹Nº›</a:t>
            </a:fld>
            <a:endParaRPr lang="es-ES"/>
          </a:p>
        </p:txBody>
      </p:sp>
    </p:spTree>
    <p:extLst>
      <p:ext uri="{BB962C8B-B14F-4D97-AF65-F5344CB8AC3E}">
        <p14:creationId xmlns:p14="http://schemas.microsoft.com/office/powerpoint/2010/main" val="215201217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84682" y="719909"/>
            <a:ext cx="11067644" cy="1458000"/>
          </a:xfrm>
        </p:spPr>
        <p:txBody>
          <a:bodyPr>
            <a:noAutofit/>
          </a:bodyPr>
          <a:lstStyle/>
          <a:p>
            <a:pPr algn="l"/>
            <a:r>
              <a:rPr lang="es-ES" sz="3200" dirty="0"/>
              <a:t/>
            </a:r>
            <a:br>
              <a:rPr lang="es-ES" sz="3200" dirty="0"/>
            </a:br>
            <a:r>
              <a:rPr lang="es-ES" sz="3200" dirty="0"/>
              <a:t>LA VIVIENDA COMO FACTOR DE PRECARIEDAD </a:t>
            </a:r>
            <a:br>
              <a:rPr lang="es-ES" sz="3200" dirty="0"/>
            </a:br>
            <a:r>
              <a:rPr lang="es-ES" sz="3200" dirty="0"/>
              <a:t>Y DESIGUALDAD SOCIAL</a:t>
            </a:r>
            <a:endParaRPr lang="es-ES" sz="1600" dirty="0"/>
          </a:p>
        </p:txBody>
      </p:sp>
      <p:sp>
        <p:nvSpPr>
          <p:cNvPr id="4" name="Título 1"/>
          <p:cNvSpPr txBox="1">
            <a:spLocks/>
          </p:cNvSpPr>
          <p:nvPr/>
        </p:nvSpPr>
        <p:spPr>
          <a:xfrm>
            <a:off x="560886" y="5191929"/>
            <a:ext cx="3374207" cy="94732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bg1"/>
                </a:solidFill>
                <a:latin typeface="Montserrat"/>
                <a:ea typeface="+mj-ea"/>
                <a:cs typeface="Montserrat"/>
              </a:defRPr>
            </a:lvl1pPr>
          </a:lstStyle>
          <a:p>
            <a:pPr algn="l"/>
            <a:r>
              <a:rPr lang="es-ES" sz="2400" dirty="0"/>
              <a:t>Raúl Flores Martos</a:t>
            </a:r>
            <a:endParaRPr lang="es-ES" sz="1200" dirty="0"/>
          </a:p>
        </p:txBody>
      </p:sp>
      <p:grpSp>
        <p:nvGrpSpPr>
          <p:cNvPr id="5" name="Grupo 4"/>
          <p:cNvGrpSpPr/>
          <p:nvPr/>
        </p:nvGrpSpPr>
        <p:grpSpPr>
          <a:xfrm>
            <a:off x="692669" y="6005163"/>
            <a:ext cx="5271162" cy="525110"/>
            <a:chOff x="4232315" y="5483891"/>
            <a:chExt cx="6347430" cy="754864"/>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315" y="5483891"/>
              <a:ext cx="754864" cy="754864"/>
            </a:xfrm>
            <a:prstGeom prst="rect">
              <a:avLst/>
            </a:prstGeom>
          </p:spPr>
        </p:pic>
        <p:sp>
          <p:nvSpPr>
            <p:cNvPr id="7" name="CuadroTexto 6"/>
            <p:cNvSpPr txBox="1"/>
            <p:nvPr/>
          </p:nvSpPr>
          <p:spPr>
            <a:xfrm>
              <a:off x="5123566" y="5676657"/>
              <a:ext cx="5456179" cy="530927"/>
            </a:xfrm>
            <a:prstGeom prst="rect">
              <a:avLst/>
            </a:prstGeom>
            <a:noFill/>
          </p:spPr>
          <p:txBody>
            <a:bodyPr wrap="square" rtlCol="0">
              <a:spAutoFit/>
            </a:bodyPr>
            <a:lstStyle/>
            <a:p>
              <a:r>
                <a:rPr lang="es-ES" dirty="0">
                  <a:solidFill>
                    <a:schemeClr val="bg1"/>
                  </a:solidFill>
                </a:rPr>
                <a:t>https://www.linkedin.com/in/raul-flores/</a:t>
              </a:r>
            </a:p>
          </p:txBody>
        </p:sp>
      </p:grpSp>
      <p:sp>
        <p:nvSpPr>
          <p:cNvPr id="8" name="Rectángulo 7"/>
          <p:cNvSpPr/>
          <p:nvPr/>
        </p:nvSpPr>
        <p:spPr>
          <a:xfrm>
            <a:off x="3453633" y="2778552"/>
            <a:ext cx="8539973" cy="2431435"/>
          </a:xfrm>
          <a:prstGeom prst="rect">
            <a:avLst/>
          </a:prstGeom>
        </p:spPr>
        <p:txBody>
          <a:bodyPr wrap="square">
            <a:spAutoFit/>
          </a:bodyPr>
          <a:lstStyle/>
          <a:p>
            <a:endParaRPr lang="es-ES" sz="2800" b="1" dirty="0">
              <a:solidFill>
                <a:schemeClr val="bg1"/>
              </a:solidFill>
            </a:endParaRPr>
          </a:p>
          <a:p>
            <a:pPr algn="r"/>
            <a:r>
              <a:rPr lang="es-ES" sz="2400" b="1" dirty="0">
                <a:solidFill>
                  <a:schemeClr val="bg1"/>
                </a:solidFill>
              </a:rPr>
              <a:t>XXX Curso de Formación</a:t>
            </a:r>
          </a:p>
          <a:p>
            <a:pPr algn="r"/>
            <a:r>
              <a:rPr lang="es-ES" sz="2400" b="1" dirty="0">
                <a:solidFill>
                  <a:schemeClr val="bg1"/>
                </a:solidFill>
              </a:rPr>
              <a:t>en Doctrina Social de la Iglesia</a:t>
            </a:r>
          </a:p>
          <a:p>
            <a:endParaRPr lang="es-ES" sz="2400" b="1" dirty="0">
              <a:solidFill>
                <a:schemeClr val="bg1"/>
              </a:solidFill>
            </a:endParaRPr>
          </a:p>
          <a:p>
            <a:pPr algn="r"/>
            <a:r>
              <a:rPr lang="es-ES" sz="2400" b="1" dirty="0">
                <a:solidFill>
                  <a:schemeClr val="bg1"/>
                </a:solidFill>
              </a:rPr>
              <a:t>La crisis de la vivienda. Análisis y propuestas</a:t>
            </a:r>
          </a:p>
          <a:p>
            <a:pPr algn="r"/>
            <a:r>
              <a:rPr lang="es-ES" sz="2400" b="1" dirty="0">
                <a:solidFill>
                  <a:schemeClr val="bg1"/>
                </a:solidFill>
              </a:rPr>
              <a:t>desde la Doctrina Social de la Igl</a:t>
            </a:r>
            <a:r>
              <a:rPr lang="es-ES" sz="2800" b="1" dirty="0">
                <a:solidFill>
                  <a:schemeClr val="bg1"/>
                </a:solidFill>
              </a:rPr>
              <a:t>esia</a:t>
            </a:r>
            <a:endParaRPr lang="es-ES" sz="4400" b="1" dirty="0">
              <a:solidFill>
                <a:schemeClr val="bg1"/>
              </a:solidFill>
            </a:endParaRPr>
          </a:p>
        </p:txBody>
      </p:sp>
      <p:pic>
        <p:nvPicPr>
          <p:cNvPr id="9" name="Imagen 8">
            <a:extLst>
              <a:ext uri="{FF2B5EF4-FFF2-40B4-BE49-F238E27FC236}">
                <a16:creationId xmlns:a16="http://schemas.microsoft.com/office/drawing/2014/main" id="{FFE8D6BF-4D29-4495-B4FE-1DDA1AE921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483"/>
          <a:stretch/>
        </p:blipFill>
        <p:spPr>
          <a:xfrm>
            <a:off x="8256907" y="5497411"/>
            <a:ext cx="1479728" cy="1204752"/>
          </a:xfrm>
          <a:prstGeom prst="rect">
            <a:avLst/>
          </a:prstGeom>
          <a:solidFill>
            <a:schemeClr val="bg1"/>
          </a:solidFill>
        </p:spPr>
      </p:pic>
    </p:spTree>
    <p:extLst>
      <p:ext uri="{BB962C8B-B14F-4D97-AF65-F5344CB8AC3E}">
        <p14:creationId xmlns:p14="http://schemas.microsoft.com/office/powerpoint/2010/main" val="3755425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152509" y="3344695"/>
            <a:ext cx="9913740" cy="584775"/>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2.	La evolución de la desigualdad y las condiciones de vida</a:t>
            </a:r>
            <a:endParaRPr lang="es-ES" sz="3200" dirty="0">
              <a:solidFill>
                <a:schemeClr val="bg1"/>
              </a:solidFill>
            </a:endParaRPr>
          </a:p>
        </p:txBody>
      </p:sp>
    </p:spTree>
    <p:extLst>
      <p:ext uri="{BB962C8B-B14F-4D97-AF65-F5344CB8AC3E}">
        <p14:creationId xmlns:p14="http://schemas.microsoft.com/office/powerpoint/2010/main" val="3398717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90033"/>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1F6C71D-FACE-4C7E-9F58-F1E26796E27F}"/>
              </a:ext>
            </a:extLst>
          </p:cNvPr>
          <p:cNvPicPr>
            <a:picLocks noChangeAspect="1"/>
          </p:cNvPicPr>
          <p:nvPr/>
        </p:nvPicPr>
        <p:blipFill rotWithShape="1">
          <a:blip r:embed="rId3">
            <a:extLst>
              <a:ext uri="{28A0092B-C50C-407E-A947-70E740481C1C}">
                <a14:useLocalDpi xmlns:a14="http://schemas.microsoft.com/office/drawing/2010/main" val="0"/>
              </a:ext>
            </a:extLst>
          </a:blip>
          <a:srcRect l="31907" t="9127" r="5551" b="8766"/>
          <a:stretch/>
        </p:blipFill>
        <p:spPr>
          <a:xfrm>
            <a:off x="1342860" y="942899"/>
            <a:ext cx="7455108" cy="5606491"/>
          </a:xfrm>
          <a:prstGeom prst="rect">
            <a:avLst/>
          </a:prstGeom>
        </p:spPr>
      </p:pic>
      <p:graphicFrame>
        <p:nvGraphicFramePr>
          <p:cNvPr id="2" name="Tabla 1"/>
          <p:cNvGraphicFramePr>
            <a:graphicFrameLocks noGrp="1"/>
          </p:cNvGraphicFramePr>
          <p:nvPr>
            <p:extLst/>
          </p:nvPr>
        </p:nvGraphicFramePr>
        <p:xfrm>
          <a:off x="100330" y="942898"/>
          <a:ext cx="1242530" cy="5606490"/>
        </p:xfrm>
        <a:graphic>
          <a:graphicData uri="http://schemas.openxmlformats.org/drawingml/2006/table">
            <a:tbl>
              <a:tblPr firstRow="1" bandRow="1">
                <a:tableStyleId>{5C22544A-7EE6-4342-B048-85BDC9FD1C3A}</a:tableStyleId>
              </a:tblPr>
              <a:tblGrid>
                <a:gridCol w="1242530">
                  <a:extLst>
                    <a:ext uri="{9D8B030D-6E8A-4147-A177-3AD203B41FA5}">
                      <a16:colId xmlns:a16="http://schemas.microsoft.com/office/drawing/2014/main" val="4214444563"/>
                    </a:ext>
                  </a:extLst>
                </a:gridCol>
              </a:tblGrid>
              <a:tr h="112129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00B05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00B050"/>
                          </a:solidFill>
                          <a:effectLst/>
                          <a:uLnTx/>
                          <a:uFillTx/>
                          <a:latin typeface="Calibri"/>
                          <a:ea typeface="+mn-ea"/>
                          <a:cs typeface="+mn-cs"/>
                        </a:rPr>
                        <a:t>+5%</a:t>
                      </a:r>
                    </a:p>
                  </a:txBody>
                  <a:tcPr>
                    <a:solidFill>
                      <a:srgbClr val="DEDCDC"/>
                    </a:solidFill>
                  </a:tcPr>
                </a:tc>
                <a:extLst>
                  <a:ext uri="{0D108BD9-81ED-4DB2-BD59-A6C34878D82A}">
                    <a16:rowId xmlns:a16="http://schemas.microsoft.com/office/drawing/2014/main" val="3696967909"/>
                  </a:ext>
                </a:extLst>
              </a:tr>
              <a:tr h="112129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C00000"/>
                          </a:solidFill>
                          <a:effectLst/>
                          <a:uLnTx/>
                          <a:uFillTx/>
                          <a:latin typeface="Calibri"/>
                          <a:ea typeface="+mn-ea"/>
                          <a:cs typeface="+mn-cs"/>
                        </a:rPr>
                        <a:t>-2%</a:t>
                      </a:r>
                    </a:p>
                  </a:txBody>
                  <a:tcPr>
                    <a:solidFill>
                      <a:srgbClr val="DEDCDC"/>
                    </a:solidFill>
                  </a:tcPr>
                </a:tc>
                <a:extLst>
                  <a:ext uri="{0D108BD9-81ED-4DB2-BD59-A6C34878D82A}">
                    <a16:rowId xmlns:a16="http://schemas.microsoft.com/office/drawing/2014/main" val="1667779873"/>
                  </a:ext>
                </a:extLst>
              </a:tr>
              <a:tr h="112129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C00000"/>
                          </a:solidFill>
                          <a:effectLst/>
                          <a:uLnTx/>
                          <a:uFillTx/>
                          <a:latin typeface="Calibri"/>
                          <a:ea typeface="+mn-ea"/>
                          <a:cs typeface="+mn-cs"/>
                        </a:rPr>
                        <a:t>-6%</a:t>
                      </a:r>
                    </a:p>
                  </a:txBody>
                  <a:tcPr>
                    <a:solidFill>
                      <a:srgbClr val="DEDCDC"/>
                    </a:solidFill>
                  </a:tcPr>
                </a:tc>
                <a:extLst>
                  <a:ext uri="{0D108BD9-81ED-4DB2-BD59-A6C34878D82A}">
                    <a16:rowId xmlns:a16="http://schemas.microsoft.com/office/drawing/2014/main" val="3882516460"/>
                  </a:ext>
                </a:extLst>
              </a:tr>
              <a:tr h="112129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s-ES" sz="1800" b="1" dirty="0">
                        <a:solidFill>
                          <a:srgbClr val="C00000"/>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s-ES" sz="2800" b="1" dirty="0">
                          <a:solidFill>
                            <a:srgbClr val="C00000"/>
                          </a:solidFill>
                        </a:rPr>
                        <a:t>-9%</a:t>
                      </a:r>
                    </a:p>
                    <a:p>
                      <a:endParaRPr lang="es-ES" dirty="0"/>
                    </a:p>
                  </a:txBody>
                  <a:tcPr>
                    <a:solidFill>
                      <a:srgbClr val="DEDCDC"/>
                    </a:solidFill>
                  </a:tcPr>
                </a:tc>
                <a:extLst>
                  <a:ext uri="{0D108BD9-81ED-4DB2-BD59-A6C34878D82A}">
                    <a16:rowId xmlns:a16="http://schemas.microsoft.com/office/drawing/2014/main" val="2390737537"/>
                  </a:ext>
                </a:extLst>
              </a:tr>
              <a:tr h="1121298">
                <a:tc>
                  <a:txBody>
                    <a:bodyPr/>
                    <a:lstStyle/>
                    <a:p>
                      <a:endParaRPr lang="es-ES" dirty="0"/>
                    </a:p>
                    <a:p>
                      <a:pPr algn="ctr"/>
                      <a:r>
                        <a:rPr lang="es-ES" sz="3200" b="1" dirty="0">
                          <a:solidFill>
                            <a:srgbClr val="C00000"/>
                          </a:solidFill>
                        </a:rPr>
                        <a:t>-16%</a:t>
                      </a:r>
                    </a:p>
                  </a:txBody>
                  <a:tcPr>
                    <a:solidFill>
                      <a:srgbClr val="DEDCDC"/>
                    </a:solidFill>
                  </a:tcPr>
                </a:tc>
                <a:extLst>
                  <a:ext uri="{0D108BD9-81ED-4DB2-BD59-A6C34878D82A}">
                    <a16:rowId xmlns:a16="http://schemas.microsoft.com/office/drawing/2014/main" val="646593795"/>
                  </a:ext>
                </a:extLst>
              </a:tr>
            </a:tbl>
          </a:graphicData>
        </a:graphic>
      </p:graphicFrame>
      <p:sp>
        <p:nvSpPr>
          <p:cNvPr id="8" name="CuadroTexto 7">
            <a:extLst>
              <a:ext uri="{FF2B5EF4-FFF2-40B4-BE49-F238E27FC236}">
                <a16:creationId xmlns:a16="http://schemas.microsoft.com/office/drawing/2014/main" id="{3EDCF224-ABA9-45AB-8A49-0425A0F57EA8}"/>
              </a:ext>
            </a:extLst>
          </p:cNvPr>
          <p:cNvSpPr txBox="1"/>
          <p:nvPr/>
        </p:nvSpPr>
        <p:spPr>
          <a:xfrm>
            <a:off x="9054450" y="1568639"/>
            <a:ext cx="3137550"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alibri"/>
                <a:ea typeface="+mn-ea"/>
                <a:cs typeface="+mn-cs"/>
              </a:rPr>
              <a:t>Incremento del 25% en la distancia entre la primera y la quinta planta</a:t>
            </a:r>
          </a:p>
        </p:txBody>
      </p:sp>
      <p:sp>
        <p:nvSpPr>
          <p:cNvPr id="9" name="CuadroTexto 8">
            <a:extLst>
              <a:ext uri="{FF2B5EF4-FFF2-40B4-BE49-F238E27FC236}">
                <a16:creationId xmlns:a16="http://schemas.microsoft.com/office/drawing/2014/main" id="{3EDCF224-ABA9-45AB-8A49-0425A0F57EA8}"/>
              </a:ext>
            </a:extLst>
          </p:cNvPr>
          <p:cNvSpPr txBox="1"/>
          <p:nvPr/>
        </p:nvSpPr>
        <p:spPr>
          <a:xfrm>
            <a:off x="9054450" y="3984179"/>
            <a:ext cx="313755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alibri"/>
                <a:ea typeface="+mn-ea"/>
                <a:cs typeface="+mn-cs"/>
              </a:rPr>
              <a:t>Transmisión intergeneracional de la pobreza</a:t>
            </a:r>
          </a:p>
        </p:txBody>
      </p:sp>
    </p:spTree>
    <p:extLst>
      <p:ext uri="{BB962C8B-B14F-4D97-AF65-F5344CB8AC3E}">
        <p14:creationId xmlns:p14="http://schemas.microsoft.com/office/powerpoint/2010/main" val="1728987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40F9222E-EC0E-4589-A284-999C315D5A0D}"/>
              </a:ext>
            </a:extLst>
          </p:cNvPr>
          <p:cNvSpPr txBox="1"/>
          <p:nvPr/>
        </p:nvSpPr>
        <p:spPr>
          <a:xfrm>
            <a:off x="229413" y="89778"/>
            <a:ext cx="1132791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Neutra Text TF" panose="02000000000000000000" pitchFamily="50" charset="0"/>
                <a:ea typeface="+mn-ea"/>
                <a:cs typeface="+mn-cs"/>
              </a:rPr>
              <a:t>5. </a:t>
            </a:r>
            <a:r>
              <a:rPr kumimoji="0" lang="es-ES_tradnl" sz="2400" b="1" i="0" u="none" strike="noStrike" kern="1200" cap="none" spc="0" normalizeH="0" baseline="0" noProof="0">
                <a:ln>
                  <a:noFill/>
                </a:ln>
                <a:solidFill>
                  <a:prstClr val="white"/>
                </a:solidFill>
                <a:effectLst/>
                <a:uLnTx/>
                <a:uFillTx/>
                <a:latin typeface="Neutra Text TF" panose="02000000000000000000" pitchFamily="50" charset="0"/>
                <a:ea typeface="+mn-ea"/>
                <a:cs typeface="+mn-cs"/>
              </a:rPr>
              <a:t>UNA MIRADA DESDE LA EXCLUSIÓN SOCIAL</a:t>
            </a:r>
            <a:endParaRPr kumimoji="0" lang="es-ES" sz="2400" b="1" i="0" u="none" strike="noStrike" kern="1200" cap="none" spc="0" normalizeH="0" baseline="0" noProof="0" dirty="0">
              <a:ln>
                <a:noFill/>
              </a:ln>
              <a:solidFill>
                <a:prstClr val="white"/>
              </a:solidFill>
              <a:effectLst/>
              <a:uLnTx/>
              <a:uFillTx/>
              <a:latin typeface="Neutra Text TF" panose="02000000000000000000" pitchFamily="50" charset="0"/>
              <a:ea typeface="+mn-ea"/>
              <a:cs typeface="+mn-cs"/>
            </a:endParaRPr>
          </a:p>
        </p:txBody>
      </p:sp>
      <p:cxnSp>
        <p:nvCxnSpPr>
          <p:cNvPr id="12" name="Conector recto de flecha 11"/>
          <p:cNvCxnSpPr/>
          <p:nvPr/>
        </p:nvCxnSpPr>
        <p:spPr>
          <a:xfrm flipH="1">
            <a:off x="7590148" y="2197732"/>
            <a:ext cx="861060" cy="396240"/>
          </a:xfrm>
          <a:prstGeom prst="straightConnector1">
            <a:avLst/>
          </a:prstGeom>
          <a:ln w="28575">
            <a:solidFill>
              <a:srgbClr val="990033"/>
            </a:solidFill>
            <a:tailEnd type="triangle"/>
          </a:ln>
        </p:spPr>
        <p:style>
          <a:lnRef idx="2">
            <a:schemeClr val="accent2"/>
          </a:lnRef>
          <a:fillRef idx="0">
            <a:schemeClr val="accent2"/>
          </a:fillRef>
          <a:effectRef idx="1">
            <a:schemeClr val="accent2"/>
          </a:effectRef>
          <a:fontRef idx="minor">
            <a:schemeClr val="tx1"/>
          </a:fontRef>
        </p:style>
      </p:cxnSp>
      <p:cxnSp>
        <p:nvCxnSpPr>
          <p:cNvPr id="13" name="Conector recto de flecha 12"/>
          <p:cNvCxnSpPr/>
          <p:nvPr/>
        </p:nvCxnSpPr>
        <p:spPr>
          <a:xfrm flipH="1" flipV="1">
            <a:off x="7658657" y="4994267"/>
            <a:ext cx="800100" cy="450332"/>
          </a:xfrm>
          <a:prstGeom prst="straightConnector1">
            <a:avLst/>
          </a:prstGeom>
          <a:ln w="28575">
            <a:solidFill>
              <a:srgbClr val="990033"/>
            </a:solidFill>
            <a:tailEnd type="triangle"/>
          </a:ln>
        </p:spPr>
        <p:style>
          <a:lnRef idx="2">
            <a:schemeClr val="accent2"/>
          </a:lnRef>
          <a:fillRef idx="0">
            <a:schemeClr val="accent2"/>
          </a:fillRef>
          <a:effectRef idx="1">
            <a:schemeClr val="accent2"/>
          </a:effectRef>
          <a:fontRef idx="minor">
            <a:schemeClr val="tx1"/>
          </a:fontRef>
        </p:style>
      </p:cxnSp>
      <p:sp>
        <p:nvSpPr>
          <p:cNvPr id="15" name="Rectángulo redondeado 14"/>
          <p:cNvSpPr/>
          <p:nvPr/>
        </p:nvSpPr>
        <p:spPr>
          <a:xfrm>
            <a:off x="9114513" y="1738031"/>
            <a:ext cx="3068973" cy="919401"/>
          </a:xfrm>
          <a:prstGeom prst="roundRect">
            <a:avLst/>
          </a:prstGeom>
          <a:solidFill>
            <a:schemeClr val="accent6"/>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lumMod val="75000"/>
                    <a:lumOff val="25000"/>
                  </a:prstClr>
                </a:solidFill>
                <a:effectLst/>
                <a:uLnTx/>
                <a:uFillTx/>
                <a:latin typeface="NeutraTextTF-Bold"/>
                <a:ea typeface="+mn-ea"/>
                <a:cs typeface="+mn-cs"/>
              </a:rPr>
              <a:t> Cae la Integración Plena</a:t>
            </a:r>
          </a:p>
        </p:txBody>
      </p:sp>
      <p:sp>
        <p:nvSpPr>
          <p:cNvPr id="16" name="Rectángulo redondeado 15"/>
          <p:cNvSpPr/>
          <p:nvPr/>
        </p:nvSpPr>
        <p:spPr>
          <a:xfrm>
            <a:off x="9114513" y="5145333"/>
            <a:ext cx="3033209" cy="919401"/>
          </a:xfrm>
          <a:prstGeom prst="roundRect">
            <a:avLst/>
          </a:prstGeom>
          <a:solidFill>
            <a:schemeClr val="accent6"/>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lumMod val="75000"/>
                    <a:lumOff val="25000"/>
                  </a:prstClr>
                </a:solidFill>
                <a:effectLst/>
                <a:uLnTx/>
                <a:uFillTx/>
                <a:latin typeface="NeutraTextTF-Bold"/>
                <a:ea typeface="+mn-ea"/>
                <a:cs typeface="+mn-cs"/>
              </a:rPr>
              <a:t>Crece la exclusión severa</a:t>
            </a:r>
          </a:p>
        </p:txBody>
      </p:sp>
      <p:pic>
        <p:nvPicPr>
          <p:cNvPr id="2" name="Imagen 1">
            <a:extLst>
              <a:ext uri="{FF2B5EF4-FFF2-40B4-BE49-F238E27FC236}">
                <a16:creationId xmlns:a16="http://schemas.microsoft.com/office/drawing/2014/main" id="{D38990E5-0C54-49E4-9035-0D0A78654780}"/>
              </a:ext>
            </a:extLst>
          </p:cNvPr>
          <p:cNvPicPr>
            <a:picLocks noChangeAspect="1"/>
          </p:cNvPicPr>
          <p:nvPr/>
        </p:nvPicPr>
        <p:blipFill>
          <a:blip r:embed="rId3"/>
          <a:stretch>
            <a:fillRect/>
          </a:stretch>
        </p:blipFill>
        <p:spPr>
          <a:xfrm>
            <a:off x="102412" y="580306"/>
            <a:ext cx="8902191" cy="6137116"/>
          </a:xfrm>
          <a:prstGeom prst="rect">
            <a:avLst/>
          </a:prstGeom>
        </p:spPr>
      </p:pic>
    </p:spTree>
    <p:extLst>
      <p:ext uri="{BB962C8B-B14F-4D97-AF65-F5344CB8AC3E}">
        <p14:creationId xmlns:p14="http://schemas.microsoft.com/office/powerpoint/2010/main" val="336194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152509" y="3344695"/>
            <a:ext cx="10341549" cy="584775"/>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3.	La vivienda desequilibra la relación entre ingresos y gastos</a:t>
            </a:r>
            <a:endParaRPr lang="es-ES" sz="3200" dirty="0">
              <a:solidFill>
                <a:schemeClr val="bg1"/>
              </a:solidFill>
            </a:endParaRPr>
          </a:p>
        </p:txBody>
      </p:sp>
    </p:spTree>
    <p:extLst>
      <p:ext uri="{BB962C8B-B14F-4D97-AF65-F5344CB8AC3E}">
        <p14:creationId xmlns:p14="http://schemas.microsoft.com/office/powerpoint/2010/main" val="3646427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811861"/>
            <a:ext cx="12281647" cy="612935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14965" y="5131639"/>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14</a:t>
            </a:fld>
            <a:endParaRPr lang="ca-ES"/>
          </a:p>
        </p:txBody>
      </p:sp>
      <p:sp>
        <p:nvSpPr>
          <p:cNvPr id="7" name="CuadroTexto 6">
            <a:extLst>
              <a:ext uri="{FF2B5EF4-FFF2-40B4-BE49-F238E27FC236}">
                <a16:creationId xmlns:a16="http://schemas.microsoft.com/office/drawing/2014/main" id="{7AF3CC39-973C-45B9-9A26-80EA466FF67C}"/>
              </a:ext>
            </a:extLst>
          </p:cNvPr>
          <p:cNvSpPr txBox="1"/>
          <p:nvPr/>
        </p:nvSpPr>
        <p:spPr>
          <a:xfrm>
            <a:off x="293230" y="49815"/>
            <a:ext cx="9384479" cy="461665"/>
          </a:xfrm>
          <a:prstGeom prst="rect">
            <a:avLst/>
          </a:prstGeom>
          <a:noFill/>
        </p:spPr>
        <p:txBody>
          <a:bodyPr wrap="square" rtlCol="0">
            <a:spAutoFit/>
          </a:bodyPr>
          <a:lstStyle/>
          <a:p>
            <a:r>
              <a:rPr lang="es-ES" sz="2400" b="1" dirty="0">
                <a:solidFill>
                  <a:schemeClr val="bg1"/>
                </a:solidFill>
                <a:latin typeface="+mj-lt"/>
                <a:ea typeface="+mj-ea"/>
              </a:rPr>
              <a:t>LA PARADOJA...</a:t>
            </a:r>
          </a:p>
        </p:txBody>
      </p:sp>
      <p:pic>
        <p:nvPicPr>
          <p:cNvPr id="9" name="Imagen 8"/>
          <p:cNvPicPr>
            <a:picLocks noChangeAspect="1"/>
          </p:cNvPicPr>
          <p:nvPr/>
        </p:nvPicPr>
        <p:blipFill>
          <a:blip r:embed="rId3"/>
          <a:stretch>
            <a:fillRect/>
          </a:stretch>
        </p:blipFill>
        <p:spPr>
          <a:xfrm>
            <a:off x="455240" y="1360222"/>
            <a:ext cx="4927853" cy="2044805"/>
          </a:xfrm>
          <a:prstGeom prst="rect">
            <a:avLst/>
          </a:prstGeom>
        </p:spPr>
      </p:pic>
      <p:sp>
        <p:nvSpPr>
          <p:cNvPr id="10" name="Rectángulo redondeado 9"/>
          <p:cNvSpPr/>
          <p:nvPr/>
        </p:nvSpPr>
        <p:spPr>
          <a:xfrm>
            <a:off x="1197200" y="3648173"/>
            <a:ext cx="3610469" cy="105580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Crece la privación material severa</a:t>
            </a:r>
          </a:p>
        </p:txBody>
      </p:sp>
      <p:sp>
        <p:nvSpPr>
          <p:cNvPr id="11" name="Rectángulo redondeado 10"/>
          <p:cNvSpPr/>
          <p:nvPr/>
        </p:nvSpPr>
        <p:spPr>
          <a:xfrm>
            <a:off x="1197199" y="5176887"/>
            <a:ext cx="3610469" cy="105580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Se mantiene la pobreza</a:t>
            </a:r>
          </a:p>
        </p:txBody>
      </p:sp>
      <p:sp>
        <p:nvSpPr>
          <p:cNvPr id="12" name="Rectángulo redondeado 11"/>
          <p:cNvSpPr/>
          <p:nvPr/>
        </p:nvSpPr>
        <p:spPr>
          <a:xfrm>
            <a:off x="5995445" y="1717053"/>
            <a:ext cx="1828802" cy="491804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800" dirty="0"/>
              <a:t>¿Cómo es esto posible?</a:t>
            </a:r>
          </a:p>
        </p:txBody>
      </p:sp>
      <p:sp>
        <p:nvSpPr>
          <p:cNvPr id="13" name="Rectángulo redondeado 12"/>
          <p:cNvSpPr/>
          <p:nvPr/>
        </p:nvSpPr>
        <p:spPr>
          <a:xfrm>
            <a:off x="8776351" y="1824008"/>
            <a:ext cx="2328423" cy="223894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800" dirty="0"/>
              <a:t>Desigualdad</a:t>
            </a:r>
          </a:p>
        </p:txBody>
      </p:sp>
      <p:sp>
        <p:nvSpPr>
          <p:cNvPr id="14" name="Rectángulo redondeado 13"/>
          <p:cNvSpPr/>
          <p:nvPr/>
        </p:nvSpPr>
        <p:spPr>
          <a:xfrm>
            <a:off x="8776350" y="4349015"/>
            <a:ext cx="2328423" cy="223894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800" dirty="0"/>
              <a:t>LOS GASTOS</a:t>
            </a:r>
          </a:p>
        </p:txBody>
      </p:sp>
    </p:spTree>
    <p:extLst>
      <p:ext uri="{BB962C8B-B14F-4D97-AF65-F5344CB8AC3E}">
        <p14:creationId xmlns:p14="http://schemas.microsoft.com/office/powerpoint/2010/main" val="73268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811861"/>
            <a:ext cx="12281647" cy="612935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14965" y="5131639"/>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15</a:t>
            </a:fld>
            <a:endParaRPr lang="ca-ES"/>
          </a:p>
        </p:txBody>
      </p:sp>
      <p:sp>
        <p:nvSpPr>
          <p:cNvPr id="7" name="CuadroTexto 6">
            <a:extLst>
              <a:ext uri="{FF2B5EF4-FFF2-40B4-BE49-F238E27FC236}">
                <a16:creationId xmlns:a16="http://schemas.microsoft.com/office/drawing/2014/main" id="{7AF3CC39-973C-45B9-9A26-80EA466FF67C}"/>
              </a:ext>
            </a:extLst>
          </p:cNvPr>
          <p:cNvSpPr txBox="1"/>
          <p:nvPr/>
        </p:nvSpPr>
        <p:spPr>
          <a:xfrm>
            <a:off x="272290" y="111251"/>
            <a:ext cx="9384479" cy="461665"/>
          </a:xfrm>
          <a:prstGeom prst="rect">
            <a:avLst/>
          </a:prstGeom>
          <a:noFill/>
        </p:spPr>
        <p:txBody>
          <a:bodyPr wrap="square" rtlCol="0">
            <a:spAutoFit/>
          </a:bodyPr>
          <a:lstStyle/>
          <a:p>
            <a:r>
              <a:rPr lang="es-ES" sz="2400" b="1" dirty="0">
                <a:solidFill>
                  <a:schemeClr val="bg1"/>
                </a:solidFill>
                <a:latin typeface="+mj-lt"/>
                <a:ea typeface="+mj-ea"/>
              </a:rPr>
              <a:t>CRECEN MENOS QUE LOS GASTOS</a:t>
            </a:r>
          </a:p>
        </p:txBody>
      </p:sp>
      <p:graphicFrame>
        <p:nvGraphicFramePr>
          <p:cNvPr id="15" name="Gráfico 14"/>
          <p:cNvGraphicFramePr>
            <a:graphicFrameLocks/>
          </p:cNvGraphicFramePr>
          <p:nvPr>
            <p:extLst/>
          </p:nvPr>
        </p:nvGraphicFramePr>
        <p:xfrm>
          <a:off x="832416" y="1141357"/>
          <a:ext cx="8944004" cy="52732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757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811861"/>
            <a:ext cx="12281647" cy="612935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14965" y="5131639"/>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16</a:t>
            </a:fld>
            <a:endParaRPr lang="ca-ES"/>
          </a:p>
        </p:txBody>
      </p:sp>
      <p:sp>
        <p:nvSpPr>
          <p:cNvPr id="7" name="CuadroTexto 6">
            <a:extLst>
              <a:ext uri="{FF2B5EF4-FFF2-40B4-BE49-F238E27FC236}">
                <a16:creationId xmlns:a16="http://schemas.microsoft.com/office/drawing/2014/main" id="{7AF3CC39-973C-45B9-9A26-80EA466FF67C}"/>
              </a:ext>
            </a:extLst>
          </p:cNvPr>
          <p:cNvSpPr txBox="1"/>
          <p:nvPr/>
        </p:nvSpPr>
        <p:spPr>
          <a:xfrm>
            <a:off x="293230" y="49815"/>
            <a:ext cx="9384479" cy="461665"/>
          </a:xfrm>
          <a:prstGeom prst="rect">
            <a:avLst/>
          </a:prstGeom>
          <a:noFill/>
        </p:spPr>
        <p:txBody>
          <a:bodyPr wrap="square" rtlCol="0">
            <a:spAutoFit/>
          </a:bodyPr>
          <a:lstStyle/>
          <a:p>
            <a:r>
              <a:rPr lang="es-ES" sz="2400" b="1" dirty="0">
                <a:solidFill>
                  <a:schemeClr val="bg1"/>
                </a:solidFill>
                <a:latin typeface="+mj-lt"/>
                <a:ea typeface="+mj-ea"/>
              </a:rPr>
              <a:t>LOS GASTOS FAMILIARES</a:t>
            </a:r>
          </a:p>
        </p:txBody>
      </p:sp>
      <p:pic>
        <p:nvPicPr>
          <p:cNvPr id="6" name="Imagen 5"/>
          <p:cNvPicPr>
            <a:picLocks noChangeAspect="1"/>
          </p:cNvPicPr>
          <p:nvPr/>
        </p:nvPicPr>
        <p:blipFill>
          <a:blip r:embed="rId3"/>
          <a:stretch>
            <a:fillRect/>
          </a:stretch>
        </p:blipFill>
        <p:spPr>
          <a:xfrm>
            <a:off x="398928" y="1502268"/>
            <a:ext cx="8520836" cy="4757130"/>
          </a:xfrm>
          <a:prstGeom prst="rect">
            <a:avLst/>
          </a:prstGeom>
        </p:spPr>
      </p:pic>
      <p:sp>
        <p:nvSpPr>
          <p:cNvPr id="9" name="Rectángulo redondeado 8"/>
          <p:cNvSpPr/>
          <p:nvPr/>
        </p:nvSpPr>
        <p:spPr>
          <a:xfrm>
            <a:off x="9030876" y="1805636"/>
            <a:ext cx="2997726" cy="15220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Vivienda y Alimentación es el 48%</a:t>
            </a:r>
          </a:p>
        </p:txBody>
      </p:sp>
      <p:sp>
        <p:nvSpPr>
          <p:cNvPr id="10" name="Rectángulo redondeado 9"/>
          <p:cNvSpPr/>
          <p:nvPr/>
        </p:nvSpPr>
        <p:spPr>
          <a:xfrm>
            <a:off x="9030876" y="4324164"/>
            <a:ext cx="2997726" cy="15220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El 73% para los más pobres</a:t>
            </a:r>
          </a:p>
        </p:txBody>
      </p:sp>
    </p:spTree>
    <p:extLst>
      <p:ext uri="{BB962C8B-B14F-4D97-AF65-F5344CB8AC3E}">
        <p14:creationId xmlns:p14="http://schemas.microsoft.com/office/powerpoint/2010/main" val="361772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811861"/>
            <a:ext cx="12281647" cy="612935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14965" y="5131639"/>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17</a:t>
            </a:fld>
            <a:endParaRPr lang="ca-ES"/>
          </a:p>
        </p:txBody>
      </p:sp>
      <p:sp>
        <p:nvSpPr>
          <p:cNvPr id="7" name="CuadroTexto 6">
            <a:extLst>
              <a:ext uri="{FF2B5EF4-FFF2-40B4-BE49-F238E27FC236}">
                <a16:creationId xmlns:a16="http://schemas.microsoft.com/office/drawing/2014/main" id="{7AF3CC39-973C-45B9-9A26-80EA466FF67C}"/>
              </a:ext>
            </a:extLst>
          </p:cNvPr>
          <p:cNvSpPr txBox="1"/>
          <p:nvPr/>
        </p:nvSpPr>
        <p:spPr>
          <a:xfrm>
            <a:off x="279270" y="78825"/>
            <a:ext cx="9384479" cy="461665"/>
          </a:xfrm>
          <a:prstGeom prst="rect">
            <a:avLst/>
          </a:prstGeom>
          <a:noFill/>
        </p:spPr>
        <p:txBody>
          <a:bodyPr wrap="square" rtlCol="0">
            <a:spAutoFit/>
          </a:bodyPr>
          <a:lstStyle/>
          <a:p>
            <a:r>
              <a:rPr lang="es-ES" sz="2400" b="1" dirty="0">
                <a:solidFill>
                  <a:schemeClr val="bg1"/>
                </a:solidFill>
                <a:latin typeface="+mj-lt"/>
                <a:ea typeface="+mj-ea"/>
              </a:rPr>
              <a:t>PRIVACIÓN MATERIAL Y SOCIAL</a:t>
            </a:r>
          </a:p>
        </p:txBody>
      </p:sp>
      <p:graphicFrame>
        <p:nvGraphicFramePr>
          <p:cNvPr id="11" name="Gráfico 10"/>
          <p:cNvGraphicFramePr>
            <a:graphicFrameLocks/>
          </p:cNvGraphicFramePr>
          <p:nvPr>
            <p:extLst/>
          </p:nvPr>
        </p:nvGraphicFramePr>
        <p:xfrm>
          <a:off x="1093293" y="1354602"/>
          <a:ext cx="9654574" cy="50438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0190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18</a:t>
            </a:fld>
            <a:endParaRPr lang="ca-ES"/>
          </a:p>
        </p:txBody>
      </p:sp>
      <p:sp>
        <p:nvSpPr>
          <p:cNvPr id="2" name="Rectángulo 1"/>
          <p:cNvSpPr/>
          <p:nvPr/>
        </p:nvSpPr>
        <p:spPr>
          <a:xfrm>
            <a:off x="578183" y="153177"/>
            <a:ext cx="3671711" cy="461665"/>
          </a:xfrm>
          <a:prstGeom prst="rect">
            <a:avLst/>
          </a:prstGeom>
        </p:spPr>
        <p:txBody>
          <a:bodyPr wrap="none">
            <a:spAutoFit/>
          </a:bodyPr>
          <a:lstStyle/>
          <a:p>
            <a:r>
              <a:rPr lang="es-ES" sz="2400" b="1" dirty="0">
                <a:solidFill>
                  <a:schemeClr val="bg1"/>
                </a:solidFill>
              </a:rPr>
              <a:t>UN PROBLEMA DE PRECIOS</a:t>
            </a:r>
          </a:p>
        </p:txBody>
      </p:sp>
      <p:sp>
        <p:nvSpPr>
          <p:cNvPr id="11" name="Rectángulo redondeado 10"/>
          <p:cNvSpPr/>
          <p:nvPr/>
        </p:nvSpPr>
        <p:spPr>
          <a:xfrm>
            <a:off x="8418133" y="1123945"/>
            <a:ext cx="2950592" cy="26112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Comprar una vivienda cuesta:</a:t>
            </a:r>
            <a:br>
              <a:rPr lang="es-ES" sz="2800" dirty="0"/>
            </a:br>
            <a:endParaRPr lang="es-ES" sz="2800" dirty="0"/>
          </a:p>
          <a:p>
            <a:pPr algn="ctr"/>
            <a:r>
              <a:rPr lang="es-ES" sz="2800" dirty="0"/>
              <a:t>2,9 años en 1987</a:t>
            </a:r>
          </a:p>
          <a:p>
            <a:pPr algn="ctr"/>
            <a:r>
              <a:rPr lang="es-ES" sz="2800" dirty="0"/>
              <a:t>7,7 años en 2022</a:t>
            </a:r>
          </a:p>
        </p:txBody>
      </p:sp>
      <p:graphicFrame>
        <p:nvGraphicFramePr>
          <p:cNvPr id="12" name="Gráfico 11"/>
          <p:cNvGraphicFramePr>
            <a:graphicFrameLocks/>
          </p:cNvGraphicFramePr>
          <p:nvPr>
            <p:extLst>
              <p:ext uri="{D42A27DB-BD31-4B8C-83A1-F6EECF244321}">
                <p14:modId xmlns:p14="http://schemas.microsoft.com/office/powerpoint/2010/main" val="1831442944"/>
              </p:ext>
            </p:extLst>
          </p:nvPr>
        </p:nvGraphicFramePr>
        <p:xfrm>
          <a:off x="704564" y="1191027"/>
          <a:ext cx="6066184" cy="414181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ángulo redondeado 12"/>
          <p:cNvSpPr/>
          <p:nvPr/>
        </p:nvSpPr>
        <p:spPr>
          <a:xfrm>
            <a:off x="8418133" y="4045670"/>
            <a:ext cx="2950592" cy="26112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a:t>1  de cada 3 alquilados en estrés financiero</a:t>
            </a:r>
            <a:br>
              <a:rPr lang="es-ES" sz="2800" dirty="0"/>
            </a:br>
            <a:r>
              <a:rPr lang="es-ES" sz="2800" dirty="0"/>
              <a:t> </a:t>
            </a:r>
            <a:br>
              <a:rPr lang="es-ES" sz="2800" dirty="0"/>
            </a:br>
            <a:r>
              <a:rPr lang="es-ES" sz="2800" dirty="0"/>
              <a:t>(el 16% extremo)</a:t>
            </a:r>
          </a:p>
        </p:txBody>
      </p:sp>
      <p:sp>
        <p:nvSpPr>
          <p:cNvPr id="14" name="Rectángulo 13"/>
          <p:cNvSpPr/>
          <p:nvPr/>
        </p:nvSpPr>
        <p:spPr>
          <a:xfrm>
            <a:off x="704564" y="5676132"/>
            <a:ext cx="6702475" cy="707886"/>
          </a:xfrm>
          <a:prstGeom prst="rect">
            <a:avLst/>
          </a:prstGeom>
        </p:spPr>
        <p:txBody>
          <a:bodyPr wrap="square">
            <a:spAutoFit/>
          </a:bodyPr>
          <a:lstStyle/>
          <a:p>
            <a:pPr algn="ctr"/>
            <a:r>
              <a:rPr lang="es-ES" sz="2000" b="1" dirty="0">
                <a:solidFill>
                  <a:srgbClr val="00B050"/>
                </a:solidFill>
              </a:rPr>
              <a:t>En 2022, se destinaba el 52% del sueldo bruto al alquiler, mientras que en 2023 este porcentaje se incrementó al 63%</a:t>
            </a:r>
          </a:p>
        </p:txBody>
      </p:sp>
    </p:spTree>
    <p:extLst>
      <p:ext uri="{BB962C8B-B14F-4D97-AF65-F5344CB8AC3E}">
        <p14:creationId xmlns:p14="http://schemas.microsoft.com/office/powerpoint/2010/main" val="32823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Título 1"/>
          <p:cNvSpPr>
            <a:spLocks noGrp="1"/>
          </p:cNvSpPr>
          <p:nvPr>
            <p:ph type="ctrTitle"/>
          </p:nvPr>
        </p:nvSpPr>
        <p:spPr>
          <a:xfrm>
            <a:off x="6080357" y="989852"/>
            <a:ext cx="5400443" cy="2323393"/>
          </a:xfrm>
        </p:spPr>
        <p:txBody>
          <a:bodyPr>
            <a:noAutofit/>
          </a:bodyPr>
          <a:lstStyle/>
          <a:p>
            <a:r>
              <a:rPr lang="es-ES" sz="2400" dirty="0">
                <a:solidFill>
                  <a:schemeClr val="tx1"/>
                </a:solidFill>
              </a:rPr>
              <a:t>La combinación de precios altos en el </a:t>
            </a:r>
            <a:r>
              <a:rPr lang="es-ES" sz="2400" b="1" dirty="0">
                <a:solidFill>
                  <a:schemeClr val="tx1"/>
                </a:solidFill>
              </a:rPr>
              <a:t>acceso a la vivienda </a:t>
            </a:r>
            <a:r>
              <a:rPr lang="es-ES" sz="2400" dirty="0">
                <a:solidFill>
                  <a:schemeClr val="tx1"/>
                </a:solidFill>
              </a:rPr>
              <a:t>y los empleos precarios y de bajas salarios es una característica clave de la </a:t>
            </a:r>
            <a:r>
              <a:rPr lang="es-ES" sz="2400" b="1" dirty="0">
                <a:solidFill>
                  <a:schemeClr val="tx1"/>
                </a:solidFill>
              </a:rPr>
              <a:t>exclusión</a:t>
            </a:r>
            <a:r>
              <a:rPr lang="es-ES" sz="2400" dirty="0">
                <a:solidFill>
                  <a:schemeClr val="tx1"/>
                </a:solidFill>
              </a:rPr>
              <a:t> en España</a:t>
            </a:r>
            <a:br>
              <a:rPr lang="es-ES" sz="2400" dirty="0">
                <a:solidFill>
                  <a:schemeClr val="tx1"/>
                </a:solidFill>
              </a:rPr>
            </a:br>
            <a:endParaRPr lang="es-ES" sz="2400" dirty="0">
              <a:solidFill>
                <a:schemeClr val="tx1"/>
              </a:solidFill>
            </a:endParaRPr>
          </a:p>
        </p:txBody>
      </p:sp>
      <p:sp>
        <p:nvSpPr>
          <p:cNvPr id="3" name="CuadroTexto 2"/>
          <p:cNvSpPr txBox="1"/>
          <p:nvPr/>
        </p:nvSpPr>
        <p:spPr>
          <a:xfrm>
            <a:off x="-537882" y="275242"/>
            <a:ext cx="6250891" cy="461665"/>
          </a:xfrm>
          <a:prstGeom prst="rect">
            <a:avLst/>
          </a:prstGeom>
          <a:noFill/>
        </p:spPr>
        <p:txBody>
          <a:bodyPr wrap="square" rtlCol="0">
            <a:spAutoFit/>
          </a:bodyPr>
          <a:lstStyle/>
          <a:p>
            <a:pPr algn="ctr"/>
            <a:r>
              <a:rPr lang="es-ES" sz="2400" b="1" dirty="0">
                <a:solidFill>
                  <a:schemeClr val="bg1"/>
                </a:solidFill>
              </a:rPr>
              <a:t>RESULTADO DE LA ECUACIÓN…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860" y="1218975"/>
            <a:ext cx="5690333" cy="3786658"/>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3093" y="3251200"/>
            <a:ext cx="5522505" cy="3230853"/>
          </a:xfrm>
          <a:prstGeom prst="rect">
            <a:avLst/>
          </a:prstGeom>
        </p:spPr>
      </p:pic>
    </p:spTree>
    <p:extLst>
      <p:ext uri="{BB962C8B-B14F-4D97-AF65-F5344CB8AC3E}">
        <p14:creationId xmlns:p14="http://schemas.microsoft.com/office/powerpoint/2010/main" val="74277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79241" y="4808687"/>
            <a:ext cx="11233517" cy="1470025"/>
          </a:xfrm>
        </p:spPr>
        <p:txBody>
          <a:bodyPr>
            <a:noAutofit/>
          </a:bodyPr>
          <a:lstStyle/>
          <a:p>
            <a:pPr lvl="0" algn="l"/>
            <a:r>
              <a:rPr lang="es-ES_tradnl" sz="2800" dirty="0">
                <a:ea typeface="Calibri" panose="020F0502020204030204" pitchFamily="34" charset="0"/>
                <a:cs typeface="Times New Roman" panose="02020603050405020304" pitchFamily="18" charset="0"/>
              </a:rPr>
              <a:t>CONTENIDOS </a:t>
            </a:r>
            <a:br>
              <a:rPr lang="es-ES_tradnl" sz="2800" dirty="0">
                <a:ea typeface="Calibri" panose="020F0502020204030204" pitchFamily="34" charset="0"/>
                <a:cs typeface="Times New Roman" panose="02020603050405020304" pitchFamily="18" charset="0"/>
              </a:rPr>
            </a:br>
            <a:r>
              <a:rPr lang="es-ES_tradnl" sz="2800" dirty="0">
                <a:ea typeface="Calibri" panose="020F0502020204030204" pitchFamily="34" charset="0"/>
                <a:cs typeface="Times New Roman" panose="02020603050405020304" pitchFamily="18" charset="0"/>
              </a:rPr>
              <a:t/>
            </a:r>
            <a:br>
              <a:rPr lang="es-ES_tradnl" sz="280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1.	Una sociedad en etapa de bonanza que esconde una crisis estructural</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2.	La evolución de la desigualdad y las condiciones de vida</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3.	La vivienda desequilibra la relación entre ingresos y gastos</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4.	La vivienda es una emergencia social real</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4.1. El fracaso del mandato constitucional: tres décadas de especulación inmobiliaria	</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4.2. Aumento desenfrenado de los precios</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4.3 Una carencia significativa de vivienda social </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4.4. ¿El mito de la escasez? Las viviendas vacías conviven con la exclusión social</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4.5. El impacto en las condiciones de vida y en la exclusión social</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	4.6. Las estrategias de las familias frente a la vivienda</a:t>
            </a:r>
            <a:br>
              <a:rPr lang="es-ES" sz="2400" b="0" dirty="0">
                <a:ea typeface="Calibri" panose="020F0502020204030204" pitchFamily="34" charset="0"/>
                <a:cs typeface="Times New Roman" panose="02020603050405020304" pitchFamily="18" charset="0"/>
              </a:rPr>
            </a:br>
            <a:r>
              <a:rPr lang="es-ES" sz="2400" b="0" dirty="0">
                <a:ea typeface="Calibri" panose="020F0502020204030204" pitchFamily="34" charset="0"/>
                <a:cs typeface="Times New Roman" panose="02020603050405020304" pitchFamily="18" charset="0"/>
              </a:rPr>
              <a:t>5.	Ideas para reflexionar</a:t>
            </a:r>
            <a:br>
              <a:rPr lang="es-ES" sz="2400" b="0" dirty="0">
                <a:ea typeface="Calibri" panose="020F0502020204030204" pitchFamily="34" charset="0"/>
                <a:cs typeface="Times New Roman" panose="02020603050405020304" pitchFamily="18" charset="0"/>
              </a:rPr>
            </a:br>
            <a:r>
              <a:rPr lang="es-ES_tradnl" sz="2800" dirty="0"/>
              <a:t/>
            </a:r>
            <a:br>
              <a:rPr lang="es-ES_tradnl" sz="2800" dirty="0"/>
            </a:br>
            <a:r>
              <a:rPr lang="es-ES" sz="2800" dirty="0"/>
              <a:t/>
            </a:r>
            <a:br>
              <a:rPr lang="es-ES" sz="2800" dirty="0"/>
            </a:br>
            <a:r>
              <a:rPr lang="es-ES_tradnl" sz="2800" dirty="0">
                <a:ea typeface="Calibri" panose="020F0502020204030204" pitchFamily="34" charset="0"/>
                <a:cs typeface="Times New Roman" panose="02020603050405020304" pitchFamily="18" charset="0"/>
              </a:rPr>
              <a:t/>
            </a:r>
            <a:br>
              <a:rPr lang="es-ES_tradnl" sz="2800" dirty="0">
                <a:ea typeface="Calibri" panose="020F0502020204030204" pitchFamily="34" charset="0"/>
                <a:cs typeface="Times New Roman" panose="02020603050405020304" pitchFamily="18" charset="0"/>
              </a:rPr>
            </a:br>
            <a:r>
              <a:rPr lang="es-ES" sz="2800" dirty="0">
                <a:ea typeface="Calibri" panose="020F0502020204030204" pitchFamily="34" charset="0"/>
                <a:cs typeface="Times New Roman" panose="02020603050405020304" pitchFamily="18" charset="0"/>
              </a:rPr>
              <a:t/>
            </a:r>
            <a:br>
              <a:rPr lang="es-ES" sz="2800" dirty="0">
                <a:ea typeface="Calibri" panose="020F0502020204030204" pitchFamily="34" charset="0"/>
                <a:cs typeface="Times New Roman" panose="02020603050405020304" pitchFamily="18" charset="0"/>
              </a:rPr>
            </a:br>
            <a:r>
              <a:rPr lang="es-ES" sz="2800" dirty="0"/>
              <a:t/>
            </a:r>
            <a:br>
              <a:rPr lang="es-ES" sz="2800" dirty="0"/>
            </a:br>
            <a:r>
              <a:rPr lang="es-ES" sz="2800" dirty="0"/>
              <a:t/>
            </a:r>
            <a:br>
              <a:rPr lang="es-ES" sz="2800" dirty="0"/>
            </a:br>
            <a:r>
              <a:rPr lang="es-ES" sz="2800" dirty="0">
                <a:solidFill>
                  <a:srgbClr val="E9511C"/>
                </a:solidFill>
              </a:rPr>
              <a:t/>
            </a:r>
            <a:br>
              <a:rPr lang="es-ES" sz="2800" dirty="0">
                <a:solidFill>
                  <a:srgbClr val="E9511C"/>
                </a:solidFill>
              </a:rPr>
            </a:br>
            <a:r>
              <a:rPr lang="es-ES" sz="2800" dirty="0"/>
              <a:t/>
            </a:r>
            <a:br>
              <a:rPr lang="es-ES" sz="2800" dirty="0"/>
            </a:br>
            <a:endParaRPr lang="es-ES" sz="2800" dirty="0"/>
          </a:p>
        </p:txBody>
      </p:sp>
    </p:spTree>
    <p:extLst>
      <p:ext uri="{BB962C8B-B14F-4D97-AF65-F5344CB8AC3E}">
        <p14:creationId xmlns:p14="http://schemas.microsoft.com/office/powerpoint/2010/main" val="2362210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95693" y="87328"/>
            <a:ext cx="7479933" cy="584775"/>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4.	La vivienda es una emergencia social real</a:t>
            </a:r>
            <a:endParaRPr lang="es-ES" sz="3200" dirty="0">
              <a:solidFill>
                <a:schemeClr val="bg1"/>
              </a:solidFill>
            </a:endParaRPr>
          </a:p>
        </p:txBody>
      </p:sp>
      <p:pic>
        <p:nvPicPr>
          <p:cNvPr id="4" name="Picture 4" descr="Business woman holding an empty wallet, she hasn't money - 77650249">
            <a:extLst>
              <a:ext uri="{FF2B5EF4-FFF2-40B4-BE49-F238E27FC236}">
                <a16:creationId xmlns:a16="http://schemas.microsoft.com/office/drawing/2014/main" id="{23F80A82-5422-4EA0-AEFF-960106E20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61" y="1288622"/>
            <a:ext cx="7099609" cy="4712709"/>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Julio 3 - Icono Del Calendario - 3 De Julio Ejemplo Del ...">
            <a:extLst>
              <a:ext uri="{FF2B5EF4-FFF2-40B4-BE49-F238E27FC236}">
                <a16:creationId xmlns:a16="http://schemas.microsoft.com/office/drawing/2014/main" id="{1322D96F-994B-4EC8-884B-999E9D725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1808" y="2543590"/>
            <a:ext cx="3931638" cy="3931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443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71229" y="3354855"/>
            <a:ext cx="7571303" cy="1077218"/>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4.1. El fracaso del mandato constitucional: </a:t>
            </a:r>
          </a:p>
          <a:p>
            <a:r>
              <a:rPr lang="es-ES" sz="3200" dirty="0">
                <a:solidFill>
                  <a:schemeClr val="bg1"/>
                </a:solidFill>
                <a:ea typeface="Calibri" panose="020F0502020204030204" pitchFamily="34" charset="0"/>
                <a:cs typeface="Times New Roman" panose="02020603050405020304" pitchFamily="18" charset="0"/>
              </a:rPr>
              <a:t>tres décadas de especulación inmobiliaria	</a:t>
            </a:r>
            <a:endParaRPr lang="es-ES" sz="3200" dirty="0">
              <a:solidFill>
                <a:schemeClr val="bg1"/>
              </a:solidFill>
            </a:endParaRPr>
          </a:p>
        </p:txBody>
      </p:sp>
    </p:spTree>
    <p:extLst>
      <p:ext uri="{BB962C8B-B14F-4D97-AF65-F5344CB8AC3E}">
        <p14:creationId xmlns:p14="http://schemas.microsoft.com/office/powerpoint/2010/main" val="422920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22</a:t>
            </a:fld>
            <a:endParaRPr lang="ca-ES"/>
          </a:p>
        </p:txBody>
      </p:sp>
      <p:sp>
        <p:nvSpPr>
          <p:cNvPr id="6" name="Título 3">
            <a:extLst>
              <a:ext uri="{FF2B5EF4-FFF2-40B4-BE49-F238E27FC236}">
                <a16:creationId xmlns:a16="http://schemas.microsoft.com/office/drawing/2014/main" id="{8146A64E-639E-4C9F-87FF-E007F6B94702}"/>
              </a:ext>
            </a:extLst>
          </p:cNvPr>
          <p:cNvSpPr txBox="1">
            <a:spLocks/>
          </p:cNvSpPr>
          <p:nvPr/>
        </p:nvSpPr>
        <p:spPr>
          <a:xfrm>
            <a:off x="279157" y="1023469"/>
            <a:ext cx="11703049" cy="1051299"/>
          </a:xfrm>
          <a:prstGeom prst="rect">
            <a:avLst/>
          </a:prstGeom>
        </p:spPr>
        <p:txBody>
          <a:bodyPr/>
          <a:lstStyle>
            <a:lvl1pPr algn="l" defTabSz="514350" rtl="0" eaLnBrk="1" latinLnBrk="0" hangingPunct="1">
              <a:lnSpc>
                <a:spcPct val="90000"/>
              </a:lnSpc>
              <a:spcBef>
                <a:spcPct val="0"/>
              </a:spcBef>
              <a:buNone/>
              <a:defRPr sz="2475"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600" b="1" dirty="0">
                <a:solidFill>
                  <a:schemeClr val="tx1"/>
                </a:solidFill>
              </a:rPr>
              <a:t>1. Incumplimiento del artículo 47 de la Constitución</a:t>
            </a:r>
          </a:p>
          <a:p>
            <a:r>
              <a:rPr lang="es-ES" sz="2600" b="1" dirty="0">
                <a:solidFill>
                  <a:schemeClr val="tx1"/>
                </a:solidFill>
              </a:rPr>
              <a:t>Contraste</a:t>
            </a:r>
            <a:r>
              <a:rPr lang="es-ES" sz="2600" dirty="0">
                <a:solidFill>
                  <a:schemeClr val="tx1"/>
                </a:solidFill>
              </a:rPr>
              <a:t>: Derecho constitucional a vivienda digna vs. realidad de especulación descontrolada</a:t>
            </a:r>
          </a:p>
          <a:p>
            <a:r>
              <a:rPr lang="es-ES" sz="2600" b="1" dirty="0">
                <a:solidFill>
                  <a:schemeClr val="tx1"/>
                </a:solidFill>
              </a:rPr>
              <a:t>Problema</a:t>
            </a:r>
            <a:r>
              <a:rPr lang="es-ES" sz="2600" dirty="0">
                <a:solidFill>
                  <a:schemeClr val="tx1"/>
                </a:solidFill>
              </a:rPr>
              <a:t>: Los poderes públicos no han cumplido su mandato de regular el suelo e impedir la especulación</a:t>
            </a:r>
          </a:p>
          <a:p>
            <a:endParaRPr lang="es-ES" sz="2600" dirty="0">
              <a:solidFill>
                <a:schemeClr val="tx1"/>
              </a:solidFill>
            </a:endParaRPr>
          </a:p>
          <a:p>
            <a:r>
              <a:rPr lang="es-ES" sz="2600" b="1" dirty="0">
                <a:solidFill>
                  <a:schemeClr val="tx1"/>
                </a:solidFill>
              </a:rPr>
              <a:t>2. Especulación del suelo rústico como motor del problema</a:t>
            </a:r>
          </a:p>
          <a:p>
            <a:r>
              <a:rPr lang="es-ES" sz="2600" b="1" dirty="0">
                <a:solidFill>
                  <a:schemeClr val="tx1"/>
                </a:solidFill>
              </a:rPr>
              <a:t>Dato impactante</a:t>
            </a:r>
            <a:r>
              <a:rPr lang="es-ES" sz="2600" dirty="0">
                <a:solidFill>
                  <a:schemeClr val="tx1"/>
                </a:solidFill>
              </a:rPr>
              <a:t>: En los 90, el 30% del suelo no urbanizable de Madrid estaba en manos de inmobiliarias</a:t>
            </a:r>
          </a:p>
          <a:p>
            <a:r>
              <a:rPr lang="es-ES" sz="2600" b="1" dirty="0">
                <a:solidFill>
                  <a:schemeClr val="tx1"/>
                </a:solidFill>
              </a:rPr>
              <a:t>Consecuencia</a:t>
            </a:r>
            <a:r>
              <a:rPr lang="es-ES" sz="2600" dirty="0">
                <a:solidFill>
                  <a:schemeClr val="tx1"/>
                </a:solidFill>
              </a:rPr>
              <a:t>: Abandono de la actividad agraria y escalada especulativa desde los años 80</a:t>
            </a:r>
          </a:p>
          <a:p>
            <a:endParaRPr lang="es-ES" sz="2600" dirty="0">
              <a:solidFill>
                <a:schemeClr val="tx1"/>
              </a:solidFill>
            </a:endParaRPr>
          </a:p>
          <a:p>
            <a:r>
              <a:rPr lang="es-ES" sz="2600" b="1" dirty="0">
                <a:solidFill>
                  <a:schemeClr val="tx1"/>
                </a:solidFill>
              </a:rPr>
              <a:t>3. Destrucción del patrimonio urbano existente</a:t>
            </a:r>
          </a:p>
          <a:p>
            <a:r>
              <a:rPr lang="es-ES" sz="2600" b="1" dirty="0">
                <a:solidFill>
                  <a:schemeClr val="tx1"/>
                </a:solidFill>
              </a:rPr>
              <a:t>Estrategia fallida</a:t>
            </a:r>
            <a:r>
              <a:rPr lang="es-ES" sz="2600" dirty="0">
                <a:solidFill>
                  <a:schemeClr val="tx1"/>
                </a:solidFill>
              </a:rPr>
              <a:t>: Demolición y nueva construcción en lugar de rehabilitación</a:t>
            </a:r>
          </a:p>
          <a:p>
            <a:r>
              <a:rPr lang="es-ES" sz="2600" b="1" dirty="0">
                <a:solidFill>
                  <a:schemeClr val="tx1"/>
                </a:solidFill>
              </a:rPr>
              <a:t>Resultado</a:t>
            </a:r>
            <a:r>
              <a:rPr lang="es-ES" sz="2600" dirty="0">
                <a:solidFill>
                  <a:schemeClr val="tx1"/>
                </a:solidFill>
              </a:rPr>
              <a:t>: España, uno de los países europeos que más destruye su patrimonio inmobiliario (solo 20% de viviendas pre-1945 vs. 33% en Alemania)</a:t>
            </a:r>
          </a:p>
          <a:p>
            <a:pPr defTabSz="514338">
              <a:defRPr/>
            </a:pPr>
            <a:endParaRPr lang="es-ES_tradnl" sz="2600" b="1" dirty="0">
              <a:solidFill>
                <a:schemeClr val="tx1"/>
              </a:solidFill>
            </a:endParaRPr>
          </a:p>
          <a:p>
            <a:pPr defTabSz="514338">
              <a:defRPr/>
            </a:pPr>
            <a:endParaRPr lang="es-ES" sz="2600" dirty="0">
              <a:solidFill>
                <a:schemeClr val="tx1"/>
              </a:solidFill>
            </a:endParaRPr>
          </a:p>
        </p:txBody>
      </p:sp>
      <p:sp>
        <p:nvSpPr>
          <p:cNvPr id="2" name="Rectángulo 1">
            <a:extLst>
              <a:ext uri="{FF2B5EF4-FFF2-40B4-BE49-F238E27FC236}">
                <a16:creationId xmlns:a16="http://schemas.microsoft.com/office/drawing/2014/main" id="{D31603D0-5E5A-40C1-B376-4AC8114E98C4}"/>
              </a:ext>
            </a:extLst>
          </p:cNvPr>
          <p:cNvSpPr/>
          <p:nvPr/>
        </p:nvSpPr>
        <p:spPr>
          <a:xfrm>
            <a:off x="279157" y="261035"/>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4.1. El fracaso del mandato constitucional: tres décadas de especulación inmobiliaria	</a:t>
            </a:r>
            <a:endParaRPr lang="es-ES" sz="2000" b="1" dirty="0">
              <a:solidFill>
                <a:schemeClr val="bg1"/>
              </a:solidFill>
            </a:endParaRPr>
          </a:p>
        </p:txBody>
      </p:sp>
    </p:spTree>
    <p:extLst>
      <p:ext uri="{BB962C8B-B14F-4D97-AF65-F5344CB8AC3E}">
        <p14:creationId xmlns:p14="http://schemas.microsoft.com/office/powerpoint/2010/main" val="422721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66433"/>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23</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79157" y="261035"/>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4.2. Aumento desenfrenado de los precios</a:t>
            </a:r>
            <a:endParaRPr lang="es-ES" sz="2000" b="1" dirty="0">
              <a:solidFill>
                <a:schemeClr val="bg1"/>
              </a:solidFill>
            </a:endParaRPr>
          </a:p>
        </p:txBody>
      </p:sp>
      <p:sp>
        <p:nvSpPr>
          <p:cNvPr id="7" name="Rectangle 4">
            <a:extLst>
              <a:ext uri="{FF2B5EF4-FFF2-40B4-BE49-F238E27FC236}">
                <a16:creationId xmlns:a16="http://schemas.microsoft.com/office/drawing/2014/main" id="{49941DBC-9594-4D1A-BD9A-C529109A23CE}"/>
              </a:ext>
            </a:extLst>
          </p:cNvPr>
          <p:cNvSpPr>
            <a:spLocks noChangeArrowheads="1"/>
          </p:cNvSpPr>
          <p:nvPr/>
        </p:nvSpPr>
        <p:spPr bwMode="auto">
          <a:xfrm>
            <a:off x="261464" y="1239321"/>
            <a:ext cx="11930536"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600" b="1" i="0" u="none" strike="noStrike" cap="none" normalizeH="0" baseline="0" dirty="0">
                <a:ln>
                  <a:noFill/>
                </a:ln>
                <a:solidFill>
                  <a:schemeClr val="tx1"/>
                </a:solidFill>
                <a:effectLst/>
              </a:rPr>
              <a:t>1. Paradoja española: más viviendas, menos acceso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600" b="1" i="0" u="none" strike="noStrike" cap="none" normalizeH="0" baseline="0" dirty="0">
                <a:ln>
                  <a:noFill/>
                </a:ln>
                <a:solidFill>
                  <a:schemeClr val="tx1"/>
                </a:solidFill>
                <a:effectLst/>
              </a:rPr>
              <a:t>Cifra clave</a:t>
            </a:r>
            <a:r>
              <a:rPr kumimoji="0" lang="es-ES" altLang="es-ES" sz="2600" b="0" i="0" u="none" strike="noStrike" cap="none" normalizeH="0" baseline="0" dirty="0">
                <a:ln>
                  <a:noFill/>
                </a:ln>
                <a:solidFill>
                  <a:schemeClr val="tx1"/>
                </a:solidFill>
                <a:effectLst/>
              </a:rPr>
              <a:t>: 54,7% más viviendas totales vs. solo 22,1% más población (1991-2021) </a:t>
            </a:r>
          </a:p>
          <a:p>
            <a:pPr marL="0" marR="0" lvl="0" indent="0" algn="l" defTabSz="914400" rtl="0" eaLnBrk="0" fontAlgn="base" latinLnBrk="0" hangingPunct="0">
              <a:lnSpc>
                <a:spcPct val="100000"/>
              </a:lnSpc>
              <a:spcBef>
                <a:spcPct val="0"/>
              </a:spcBef>
              <a:spcAft>
                <a:spcPct val="0"/>
              </a:spcAft>
              <a:buClrTx/>
              <a:buSzTx/>
              <a:buFontTx/>
              <a:buChar char="•"/>
              <a:tabLst/>
            </a:pPr>
            <a:r>
              <a:rPr lang="es-ES" altLang="es-ES" sz="2600" b="1" dirty="0"/>
              <a:t>P</a:t>
            </a:r>
            <a:r>
              <a:rPr kumimoji="0" lang="es-ES" altLang="es-ES" sz="2600" b="1" i="0" u="none" strike="noStrike" cap="none" normalizeH="0" baseline="0" dirty="0">
                <a:ln>
                  <a:noFill/>
                </a:ln>
                <a:solidFill>
                  <a:schemeClr val="tx1"/>
                </a:solidFill>
                <a:effectLst/>
              </a:rPr>
              <a:t>roblema</a:t>
            </a:r>
            <a:r>
              <a:rPr kumimoji="0" lang="es-ES" altLang="es-ES" sz="2600" b="0" i="0" u="none" strike="noStrike" cap="none" normalizeH="0" baseline="0" dirty="0">
                <a:ln>
                  <a:noFill/>
                </a:ln>
                <a:solidFill>
                  <a:schemeClr val="tx1"/>
                </a:solidFill>
                <a:effectLst/>
              </a:rPr>
              <a:t>: Récord europeo en viviendas por 1.000 habitantes, pero a la cola en viviendas principales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600" b="1" i="0" u="none" strike="noStrike" cap="none" normalizeH="0" baseline="0" dirty="0">
                <a:ln>
                  <a:noFill/>
                </a:ln>
                <a:solidFill>
                  <a:schemeClr val="tx1"/>
                </a:solidFill>
                <a:effectLst/>
              </a:rPr>
              <a:t>Causa</a:t>
            </a:r>
            <a:r>
              <a:rPr kumimoji="0" lang="es-ES" altLang="es-ES" sz="2600" b="0" i="0" u="none" strike="noStrike" cap="none" normalizeH="0" baseline="0" dirty="0">
                <a:ln>
                  <a:noFill/>
                </a:ln>
                <a:solidFill>
                  <a:schemeClr val="tx1"/>
                </a:solidFill>
                <a:effectLst/>
              </a:rPr>
              <a:t>: Exceso de viviendas vacías y secundarias (especulación y turismo)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6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600" b="1" i="0" u="none" strike="noStrike" cap="none" normalizeH="0" baseline="0" dirty="0">
                <a:ln>
                  <a:noFill/>
                </a:ln>
                <a:solidFill>
                  <a:schemeClr val="tx1"/>
                </a:solidFill>
                <a:effectLst/>
              </a:rPr>
              <a:t>2. Burbuja constructiva sin precedentes (2001-2007)</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600" b="1" i="0" u="none" strike="noStrike" cap="none" normalizeH="0" baseline="0" dirty="0">
                <a:ln>
                  <a:noFill/>
                </a:ln>
                <a:solidFill>
                  <a:schemeClr val="tx1"/>
                </a:solidFill>
                <a:effectLst/>
              </a:rPr>
              <a:t>Dato impactante</a:t>
            </a:r>
            <a:r>
              <a:rPr kumimoji="0" lang="es-ES" altLang="es-ES" sz="2600" b="0" i="0" u="none" strike="noStrike" cap="none" normalizeH="0" baseline="0" dirty="0">
                <a:ln>
                  <a:noFill/>
                </a:ln>
                <a:solidFill>
                  <a:schemeClr val="tx1"/>
                </a:solidFill>
                <a:effectLst/>
              </a:rPr>
              <a:t>: España iniciaba 900.000 viviendas/año, superando a Alemania y Francia juntas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600" b="1" i="0" u="none" strike="noStrike" cap="none" normalizeH="0" baseline="0" dirty="0">
                <a:ln>
                  <a:noFill/>
                </a:ln>
                <a:solidFill>
                  <a:schemeClr val="tx1"/>
                </a:solidFill>
                <a:effectLst/>
              </a:rPr>
              <a:t>Desproporción</a:t>
            </a:r>
            <a:r>
              <a:rPr kumimoji="0" lang="es-ES" altLang="es-ES" sz="2600" b="0" i="0" u="none" strike="noStrike" cap="none" normalizeH="0" baseline="0" dirty="0">
                <a:ln>
                  <a:noFill/>
                </a:ln>
                <a:solidFill>
                  <a:schemeClr val="tx1"/>
                </a:solidFill>
                <a:effectLst/>
              </a:rPr>
              <a:t>: Cuadruplicaba la construcción per cápita de países con más población y territorio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600" b="1" i="0" u="none" strike="noStrike" cap="none" normalizeH="0" baseline="0" dirty="0">
                <a:ln>
                  <a:noFill/>
                </a:ln>
                <a:solidFill>
                  <a:schemeClr val="tx1"/>
                </a:solidFill>
                <a:effectLst/>
              </a:rPr>
              <a:t>Consecuencia</a:t>
            </a:r>
            <a:r>
              <a:rPr kumimoji="0" lang="es-ES" altLang="es-ES" sz="2600" b="0" i="0" u="none" strike="noStrike" cap="none" normalizeH="0" baseline="0" dirty="0">
                <a:ln>
                  <a:noFill/>
                </a:ln>
                <a:solidFill>
                  <a:schemeClr val="tx1"/>
                </a:solidFill>
                <a:effectLst/>
              </a:rPr>
              <a:t>: Burbuja inmobiliaria que la mayoría de analistas negaba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690106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66433"/>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s-ES"/>
              <a:t>Fuente: Actualizado sobre la base de: Naredo, Carpintero y Marcos., (2009): op.ci., p. 185.</a:t>
            </a:r>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24</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79157" y="261035"/>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4.2. Aumento desenfrenado de los precios</a:t>
            </a:r>
            <a:endParaRPr lang="es-ES" sz="2000" b="1" dirty="0">
              <a:solidFill>
                <a:schemeClr val="bg1"/>
              </a:solidFill>
            </a:endParaRPr>
          </a:p>
        </p:txBody>
      </p:sp>
      <p:pic>
        <p:nvPicPr>
          <p:cNvPr id="4" name="Imagen 3">
            <a:extLst>
              <a:ext uri="{FF2B5EF4-FFF2-40B4-BE49-F238E27FC236}">
                <a16:creationId xmlns:a16="http://schemas.microsoft.com/office/drawing/2014/main" id="{18D66F79-CA87-49A6-9261-70BF208EC0BA}"/>
              </a:ext>
            </a:extLst>
          </p:cNvPr>
          <p:cNvPicPr>
            <a:picLocks noChangeAspect="1"/>
          </p:cNvPicPr>
          <p:nvPr/>
        </p:nvPicPr>
        <p:blipFill>
          <a:blip r:embed="rId3"/>
          <a:stretch>
            <a:fillRect/>
          </a:stretch>
        </p:blipFill>
        <p:spPr>
          <a:xfrm>
            <a:off x="5740400" y="1264132"/>
            <a:ext cx="6382641" cy="5440127"/>
          </a:xfrm>
          <a:prstGeom prst="rect">
            <a:avLst/>
          </a:prstGeom>
        </p:spPr>
      </p:pic>
      <p:sp>
        <p:nvSpPr>
          <p:cNvPr id="5" name="Rectángulo 4">
            <a:extLst>
              <a:ext uri="{FF2B5EF4-FFF2-40B4-BE49-F238E27FC236}">
                <a16:creationId xmlns:a16="http://schemas.microsoft.com/office/drawing/2014/main" id="{BAA31D8F-C4E0-4B4A-86A5-471A6955631B}"/>
              </a:ext>
            </a:extLst>
          </p:cNvPr>
          <p:cNvSpPr/>
          <p:nvPr/>
        </p:nvSpPr>
        <p:spPr>
          <a:xfrm>
            <a:off x="49306" y="5922314"/>
            <a:ext cx="6096000" cy="781945"/>
          </a:xfrm>
          <a:prstGeom prst="rect">
            <a:avLst/>
          </a:prstGeom>
        </p:spPr>
        <p:txBody>
          <a:bodyPr>
            <a:spAutoFit/>
          </a:bodyPr>
          <a:lstStyle/>
          <a:p>
            <a:pPr algn="ctr">
              <a:lnSpc>
                <a:spcPct val="130000"/>
              </a:lnSpc>
              <a:spcAft>
                <a:spcPts val="0"/>
              </a:spcAft>
            </a:pPr>
            <a:r>
              <a:rPr lang="es-ES" dirty="0">
                <a:solidFill>
                  <a:srgbClr val="000000"/>
                </a:solidFill>
                <a:uFill>
                  <a:solidFill>
                    <a:srgbClr val="000000"/>
                  </a:solidFill>
                </a:uFill>
                <a:latin typeface="Times New Roman" panose="02020603050405020304" pitchFamily="18" charset="0"/>
                <a:ea typeface="Arial Unicode MS"/>
                <a:cs typeface="Arial Unicode MS"/>
              </a:rPr>
              <a:t>Fuente: Actualizado sobre la base de: </a:t>
            </a:r>
            <a:r>
              <a:rPr lang="es-ES" dirty="0" err="1">
                <a:solidFill>
                  <a:srgbClr val="000000"/>
                </a:solidFill>
                <a:uFill>
                  <a:solidFill>
                    <a:srgbClr val="000000"/>
                  </a:solidFill>
                </a:uFill>
                <a:latin typeface="Times New Roman" panose="02020603050405020304" pitchFamily="18" charset="0"/>
                <a:ea typeface="Arial Unicode MS"/>
                <a:cs typeface="Arial Unicode MS"/>
              </a:rPr>
              <a:t>Naredo</a:t>
            </a:r>
            <a:r>
              <a:rPr lang="es-ES" dirty="0">
                <a:solidFill>
                  <a:srgbClr val="000000"/>
                </a:solidFill>
                <a:uFill>
                  <a:solidFill>
                    <a:srgbClr val="000000"/>
                  </a:solidFill>
                </a:uFill>
                <a:latin typeface="Times New Roman" panose="02020603050405020304" pitchFamily="18" charset="0"/>
                <a:ea typeface="Arial Unicode MS"/>
                <a:cs typeface="Arial Unicode MS"/>
              </a:rPr>
              <a:t>, Carpintero y Marcos., (2009): op.ci., p. 185.</a:t>
            </a:r>
            <a:endParaRPr lang="es-ES" dirty="0">
              <a:solidFill>
                <a:srgbClr val="000000"/>
              </a:solidFill>
              <a:uFill>
                <a:solidFill>
                  <a:srgbClr val="000000"/>
                </a:solidFill>
              </a:uFill>
              <a:latin typeface="Calibri" panose="020F0502020204030204" pitchFamily="34" charset="0"/>
              <a:ea typeface="Arial Unicode MS"/>
              <a:cs typeface="Arial Unicode MS"/>
            </a:endParaRPr>
          </a:p>
        </p:txBody>
      </p:sp>
    </p:spTree>
    <p:extLst>
      <p:ext uri="{BB962C8B-B14F-4D97-AF65-F5344CB8AC3E}">
        <p14:creationId xmlns:p14="http://schemas.microsoft.com/office/powerpoint/2010/main" val="3777986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66433"/>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25</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79157" y="261035"/>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4.2. Aumento desenfrenado de los precios</a:t>
            </a:r>
            <a:endParaRPr lang="es-ES" sz="2000" b="1" dirty="0">
              <a:solidFill>
                <a:schemeClr val="bg1"/>
              </a:solidFill>
            </a:endParaRPr>
          </a:p>
        </p:txBody>
      </p:sp>
      <p:sp>
        <p:nvSpPr>
          <p:cNvPr id="7" name="Rectangle 4">
            <a:extLst>
              <a:ext uri="{FF2B5EF4-FFF2-40B4-BE49-F238E27FC236}">
                <a16:creationId xmlns:a16="http://schemas.microsoft.com/office/drawing/2014/main" id="{49941DBC-9594-4D1A-BD9A-C529109A23CE}"/>
              </a:ext>
            </a:extLst>
          </p:cNvPr>
          <p:cNvSpPr>
            <a:spLocks noChangeArrowheads="1"/>
          </p:cNvSpPr>
          <p:nvPr/>
        </p:nvSpPr>
        <p:spPr bwMode="auto">
          <a:xfrm>
            <a:off x="261464" y="1066111"/>
            <a:ext cx="1193053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400" b="1" i="0" u="none" strike="noStrike" cap="none" normalizeH="0" baseline="0" dirty="0">
                <a:ln>
                  <a:noFill/>
                </a:ln>
                <a:solidFill>
                  <a:schemeClr val="tx1"/>
                </a:solidFill>
                <a:effectLst/>
              </a:rPr>
              <a:t>3. Crisis de precios sin resolver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400" b="1" i="0" u="none" strike="noStrike" cap="none" normalizeH="0" baseline="0" dirty="0">
                <a:ln>
                  <a:noFill/>
                </a:ln>
                <a:solidFill>
                  <a:schemeClr val="tx1"/>
                </a:solidFill>
                <a:effectLst/>
              </a:rPr>
              <a:t>Caída y recuperación</a:t>
            </a:r>
            <a:r>
              <a:rPr kumimoji="0" lang="es-ES" altLang="es-ES" sz="2400" b="0" i="0" u="none" strike="noStrike" cap="none" normalizeH="0" baseline="0" dirty="0">
                <a:ln>
                  <a:noFill/>
                </a:ln>
                <a:solidFill>
                  <a:schemeClr val="tx1"/>
                </a:solidFill>
                <a:effectLst/>
              </a:rPr>
              <a:t>: Descenso del 52% (2007-2013), pero en 2023 ya se alcanzaron precios de la burbuja anterior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400" b="1" i="0" u="none" strike="noStrike" cap="none" normalizeH="0" baseline="0" dirty="0">
                <a:ln>
                  <a:noFill/>
                </a:ln>
                <a:solidFill>
                  <a:schemeClr val="tx1"/>
                </a:solidFill>
                <a:effectLst/>
              </a:rPr>
              <a:t>Brecha social</a:t>
            </a:r>
            <a:r>
              <a:rPr kumimoji="0" lang="es-ES" altLang="es-ES" sz="2400" b="0" i="0" u="none" strike="noStrike" cap="none" normalizeH="0" baseline="0" dirty="0">
                <a:ln>
                  <a:noFill/>
                </a:ln>
                <a:solidFill>
                  <a:schemeClr val="tx1"/>
                </a:solidFill>
                <a:effectLst/>
              </a:rPr>
              <a:t>: Divorcio creciente entre propietarios (que se enriquecían) y no propietarios con dificultades de acceso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ES" altLang="es-ES" sz="2400" b="1" i="0" u="none" strike="noStrike" cap="none" normalizeH="0" baseline="0" dirty="0">
                <a:ln>
                  <a:noFill/>
                </a:ln>
                <a:solidFill>
                  <a:schemeClr val="tx1"/>
                </a:solidFill>
                <a:effectLst/>
              </a:rPr>
              <a:t>Persistencia</a:t>
            </a:r>
            <a:r>
              <a:rPr kumimoji="0" lang="es-ES" altLang="es-ES" sz="2400" b="0" i="0" u="none" strike="noStrike" cap="none" normalizeH="0" baseline="0" dirty="0">
                <a:ln>
                  <a:noFill/>
                </a:ln>
                <a:solidFill>
                  <a:schemeClr val="tx1"/>
                </a:solidFill>
                <a:effectLst/>
              </a:rPr>
              <a:t>: El ajuste post-2008 no cerró la brecha económico-social generada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711468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66433"/>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26</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79157" y="261035"/>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4.2. Aumento desenfrenado de los precios</a:t>
            </a:r>
            <a:endParaRPr lang="es-ES" sz="2000" b="1" dirty="0">
              <a:solidFill>
                <a:schemeClr val="bg1"/>
              </a:solidFill>
            </a:endParaRPr>
          </a:p>
        </p:txBody>
      </p:sp>
      <p:pic>
        <p:nvPicPr>
          <p:cNvPr id="3" name="Imagen 2">
            <a:extLst>
              <a:ext uri="{FF2B5EF4-FFF2-40B4-BE49-F238E27FC236}">
                <a16:creationId xmlns:a16="http://schemas.microsoft.com/office/drawing/2014/main" id="{EEE873B3-C1BE-445B-B1C5-6A8B80C73B86}"/>
              </a:ext>
            </a:extLst>
          </p:cNvPr>
          <p:cNvPicPr>
            <a:picLocks noChangeAspect="1"/>
          </p:cNvPicPr>
          <p:nvPr/>
        </p:nvPicPr>
        <p:blipFill>
          <a:blip r:embed="rId3"/>
          <a:stretch>
            <a:fillRect/>
          </a:stretch>
        </p:blipFill>
        <p:spPr>
          <a:xfrm>
            <a:off x="1834259" y="1039164"/>
            <a:ext cx="8889105" cy="5796000"/>
          </a:xfrm>
          <a:prstGeom prst="rect">
            <a:avLst/>
          </a:prstGeom>
        </p:spPr>
      </p:pic>
    </p:spTree>
    <p:extLst>
      <p:ext uri="{BB962C8B-B14F-4D97-AF65-F5344CB8AC3E}">
        <p14:creationId xmlns:p14="http://schemas.microsoft.com/office/powerpoint/2010/main" val="2950435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27</a:t>
            </a:fld>
            <a:endParaRPr lang="ca-ES"/>
          </a:p>
        </p:txBody>
      </p:sp>
      <p:sp>
        <p:nvSpPr>
          <p:cNvPr id="2" name="Rectángulo 1"/>
          <p:cNvSpPr/>
          <p:nvPr/>
        </p:nvSpPr>
        <p:spPr>
          <a:xfrm>
            <a:off x="578183" y="153177"/>
            <a:ext cx="3671711" cy="461665"/>
          </a:xfrm>
          <a:prstGeom prst="rect">
            <a:avLst/>
          </a:prstGeom>
        </p:spPr>
        <p:txBody>
          <a:bodyPr wrap="none">
            <a:spAutoFit/>
          </a:bodyPr>
          <a:lstStyle/>
          <a:p>
            <a:r>
              <a:rPr lang="es-ES" sz="2400" b="1" dirty="0">
                <a:solidFill>
                  <a:schemeClr val="bg1"/>
                </a:solidFill>
              </a:rPr>
              <a:t>UN PROBLEMA DE PRECIOS</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636" y="797209"/>
            <a:ext cx="5840129" cy="5840129"/>
          </a:xfrm>
          <a:prstGeom prst="rect">
            <a:avLst/>
          </a:prstGeom>
        </p:spPr>
      </p:pic>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81300" t="33214" r="668" b="51601"/>
          <a:stretch/>
        </p:blipFill>
        <p:spPr>
          <a:xfrm>
            <a:off x="8083757" y="1794639"/>
            <a:ext cx="2492355" cy="2098825"/>
          </a:xfrm>
          <a:prstGeom prst="rect">
            <a:avLst/>
          </a:prstGeom>
        </p:spPr>
      </p:pic>
      <p:sp>
        <p:nvSpPr>
          <p:cNvPr id="10" name="Cheurón 9"/>
          <p:cNvSpPr/>
          <p:nvPr/>
        </p:nvSpPr>
        <p:spPr>
          <a:xfrm>
            <a:off x="6970700" y="2413747"/>
            <a:ext cx="949617" cy="860611"/>
          </a:xfrm>
          <a:prstGeom prst="chevron">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97794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28</a:t>
            </a:fld>
            <a:endParaRPr lang="ca-ES"/>
          </a:p>
        </p:txBody>
      </p:sp>
      <p:sp>
        <p:nvSpPr>
          <p:cNvPr id="2" name="Rectángulo 1"/>
          <p:cNvSpPr/>
          <p:nvPr/>
        </p:nvSpPr>
        <p:spPr>
          <a:xfrm>
            <a:off x="578183" y="153177"/>
            <a:ext cx="3671711" cy="461665"/>
          </a:xfrm>
          <a:prstGeom prst="rect">
            <a:avLst/>
          </a:prstGeom>
        </p:spPr>
        <p:txBody>
          <a:bodyPr wrap="none">
            <a:spAutoFit/>
          </a:bodyPr>
          <a:lstStyle/>
          <a:p>
            <a:r>
              <a:rPr lang="es-ES" sz="2400" b="1" dirty="0">
                <a:solidFill>
                  <a:schemeClr val="bg1"/>
                </a:solidFill>
              </a:rPr>
              <a:t>UN PROBLEMA DE PRECIOS</a:t>
            </a: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329" y="936196"/>
            <a:ext cx="8755550" cy="5837033"/>
          </a:xfrm>
          <a:prstGeom prst="rect">
            <a:avLst/>
          </a:prstGeom>
        </p:spPr>
      </p:pic>
    </p:spTree>
    <p:extLst>
      <p:ext uri="{BB962C8B-B14F-4D97-AF65-F5344CB8AC3E}">
        <p14:creationId xmlns:p14="http://schemas.microsoft.com/office/powerpoint/2010/main" val="1953593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98612"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29</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61464" y="130026"/>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4.3 Una carencia significativa de vivienda social</a:t>
            </a:r>
          </a:p>
        </p:txBody>
      </p:sp>
      <p:sp>
        <p:nvSpPr>
          <p:cNvPr id="9" name="Rectángulo 8">
            <a:extLst>
              <a:ext uri="{FF2B5EF4-FFF2-40B4-BE49-F238E27FC236}">
                <a16:creationId xmlns:a16="http://schemas.microsoft.com/office/drawing/2014/main" id="{A4B93F8F-DF21-4997-949A-F3C8D4398E05}"/>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número de diapositiva 7">
            <a:extLst>
              <a:ext uri="{FF2B5EF4-FFF2-40B4-BE49-F238E27FC236}">
                <a16:creationId xmlns:a16="http://schemas.microsoft.com/office/drawing/2014/main" id="{6F42F986-3CA7-46DD-8EC0-6684E653B6CA}"/>
              </a:ext>
            </a:extLst>
          </p:cNvPr>
          <p:cNvSpPr txBox="1">
            <a:spLocks/>
          </p:cNvSpPr>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29</a:t>
            </a:fld>
            <a:endParaRPr lang="ca-ES"/>
          </a:p>
        </p:txBody>
      </p:sp>
      <p:pic>
        <p:nvPicPr>
          <p:cNvPr id="11" name="Imagen 8" descr="image001">
            <a:extLst>
              <a:ext uri="{FF2B5EF4-FFF2-40B4-BE49-F238E27FC236}">
                <a16:creationId xmlns:a16="http://schemas.microsoft.com/office/drawing/2014/main" id="{598CB247-F431-42F8-B33F-EB81ECDE41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545"/>
          <a:stretch/>
        </p:blipFill>
        <p:spPr bwMode="auto">
          <a:xfrm>
            <a:off x="205858" y="972485"/>
            <a:ext cx="7752752" cy="4144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ubtítulo 2">
            <a:extLst>
              <a:ext uri="{FF2B5EF4-FFF2-40B4-BE49-F238E27FC236}">
                <a16:creationId xmlns:a16="http://schemas.microsoft.com/office/drawing/2014/main" id="{4C314E46-6F8D-491C-BFFC-E9F6649F7988}"/>
              </a:ext>
            </a:extLst>
          </p:cNvPr>
          <p:cNvSpPr>
            <a:spLocks noGrp="1"/>
          </p:cNvSpPr>
          <p:nvPr>
            <p:ph type="subTitle" idx="1"/>
          </p:nvPr>
        </p:nvSpPr>
        <p:spPr>
          <a:xfrm>
            <a:off x="496384" y="5217879"/>
            <a:ext cx="10799141" cy="1062317"/>
          </a:xfrm>
        </p:spPr>
        <p:txBody>
          <a:bodyPr>
            <a:normAutofit/>
          </a:bodyPr>
          <a:lstStyle/>
          <a:p>
            <a:pPr fontAlgn="base"/>
            <a:r>
              <a:rPr lang="es-ES" b="1" dirty="0">
                <a:solidFill>
                  <a:schemeClr val="tx1"/>
                </a:solidFill>
              </a:rPr>
              <a:t>En España</a:t>
            </a:r>
            <a:r>
              <a:rPr lang="es-ES" dirty="0">
                <a:solidFill>
                  <a:schemeClr val="tx1"/>
                </a:solidFill>
              </a:rPr>
              <a:t> el parque de vivienda social se sitúa en</a:t>
            </a:r>
            <a:r>
              <a:rPr lang="es-ES" b="1" dirty="0">
                <a:solidFill>
                  <a:schemeClr val="tx1"/>
                </a:solidFill>
              </a:rPr>
              <a:t> el 3,3%</a:t>
            </a:r>
            <a:r>
              <a:rPr lang="es-ES" dirty="0">
                <a:solidFill>
                  <a:schemeClr val="tx1"/>
                </a:solidFill>
              </a:rPr>
              <a:t> respecto al total de viviendas. </a:t>
            </a:r>
            <a:r>
              <a:rPr lang="es-ES" b="1" dirty="0">
                <a:solidFill>
                  <a:schemeClr val="tx1"/>
                </a:solidFill>
              </a:rPr>
              <a:t>En Europa </a:t>
            </a:r>
            <a:r>
              <a:rPr lang="es-ES" dirty="0">
                <a:solidFill>
                  <a:schemeClr val="tx1"/>
                </a:solidFill>
              </a:rPr>
              <a:t>es del </a:t>
            </a:r>
            <a:r>
              <a:rPr lang="es-ES" b="1" dirty="0">
                <a:solidFill>
                  <a:schemeClr val="tx1"/>
                </a:solidFill>
              </a:rPr>
              <a:t>9,3%.</a:t>
            </a:r>
            <a:endParaRPr lang="es-ES" dirty="0">
              <a:solidFill>
                <a:schemeClr val="tx1"/>
              </a:solidFill>
            </a:endParaRPr>
          </a:p>
        </p:txBody>
      </p:sp>
      <p:sp>
        <p:nvSpPr>
          <p:cNvPr id="13" name="Rectángulo 12">
            <a:extLst>
              <a:ext uri="{FF2B5EF4-FFF2-40B4-BE49-F238E27FC236}">
                <a16:creationId xmlns:a16="http://schemas.microsoft.com/office/drawing/2014/main" id="{DA918827-DF23-47DA-88E2-A5ABEE22F53F}"/>
              </a:ext>
            </a:extLst>
          </p:cNvPr>
          <p:cNvSpPr/>
          <p:nvPr/>
        </p:nvSpPr>
        <p:spPr>
          <a:xfrm>
            <a:off x="8237798" y="1027159"/>
            <a:ext cx="3521655" cy="3046988"/>
          </a:xfrm>
          <a:prstGeom prst="rect">
            <a:avLst/>
          </a:prstGeom>
        </p:spPr>
        <p:txBody>
          <a:bodyPr wrap="square">
            <a:spAutoFit/>
          </a:bodyPr>
          <a:lstStyle/>
          <a:p>
            <a:r>
              <a:rPr lang="es-ES" sz="2400" dirty="0"/>
              <a:t>Predomina la propiedad (75,2%) respecto al alquiler (16% a precio de mercado).</a:t>
            </a:r>
          </a:p>
          <a:p>
            <a:endParaRPr lang="es-ES" sz="2400" dirty="0">
              <a:solidFill>
                <a:schemeClr val="bg1"/>
              </a:solidFill>
            </a:endParaRPr>
          </a:p>
          <a:p>
            <a:r>
              <a:rPr lang="es-ES" sz="2400" b="1" dirty="0">
                <a:solidFill>
                  <a:srgbClr val="00B050"/>
                </a:solidFill>
              </a:rPr>
              <a:t>El alquiler a precio por debajo de mercado es muy reducido.</a:t>
            </a:r>
          </a:p>
        </p:txBody>
      </p:sp>
      <p:sp>
        <p:nvSpPr>
          <p:cNvPr id="14" name="Rectángulo 13">
            <a:extLst>
              <a:ext uri="{FF2B5EF4-FFF2-40B4-BE49-F238E27FC236}">
                <a16:creationId xmlns:a16="http://schemas.microsoft.com/office/drawing/2014/main" id="{31ED99A3-FC54-4FCC-8C87-6F31B665A0ED}"/>
              </a:ext>
            </a:extLst>
          </p:cNvPr>
          <p:cNvSpPr/>
          <p:nvPr/>
        </p:nvSpPr>
        <p:spPr>
          <a:xfrm>
            <a:off x="1308644" y="6044469"/>
            <a:ext cx="8612841" cy="369332"/>
          </a:xfrm>
          <a:prstGeom prst="rect">
            <a:avLst/>
          </a:prstGeom>
        </p:spPr>
        <p:txBody>
          <a:bodyPr wrap="square">
            <a:spAutoFit/>
          </a:bodyPr>
          <a:lstStyle/>
          <a:p>
            <a:r>
              <a:rPr lang="es-ES" dirty="0"/>
              <a:t>Países Bajos 32%; Austria 24%; Dinamarca 19%; Suecia 18%; Inglaterra 18%; Francia 16%... </a:t>
            </a:r>
          </a:p>
        </p:txBody>
      </p:sp>
    </p:spTree>
    <p:extLst>
      <p:ext uri="{BB962C8B-B14F-4D97-AF65-F5344CB8AC3E}">
        <p14:creationId xmlns:p14="http://schemas.microsoft.com/office/powerpoint/2010/main" val="107781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96753" y="4024919"/>
            <a:ext cx="12218473" cy="584775"/>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1.	Una sociedad en etapa de bonanza que esconde una crisis estructural</a:t>
            </a:r>
            <a:endParaRPr lang="es-ES" sz="3200" dirty="0">
              <a:solidFill>
                <a:schemeClr val="bg1"/>
              </a:solidFill>
            </a:endParaRPr>
          </a:p>
        </p:txBody>
      </p:sp>
    </p:spTree>
    <p:extLst>
      <p:ext uri="{BB962C8B-B14F-4D97-AF65-F5344CB8AC3E}">
        <p14:creationId xmlns:p14="http://schemas.microsoft.com/office/powerpoint/2010/main" val="3800340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66433"/>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30</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61464" y="130026"/>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4.4. ¿El mito de la escasez? Las viviendas vacías conviven con la exclusión social</a:t>
            </a:r>
          </a:p>
        </p:txBody>
      </p:sp>
      <p:sp>
        <p:nvSpPr>
          <p:cNvPr id="7" name="Rectangle 4">
            <a:extLst>
              <a:ext uri="{FF2B5EF4-FFF2-40B4-BE49-F238E27FC236}">
                <a16:creationId xmlns:a16="http://schemas.microsoft.com/office/drawing/2014/main" id="{49941DBC-9594-4D1A-BD9A-C529109A23CE}"/>
              </a:ext>
            </a:extLst>
          </p:cNvPr>
          <p:cNvSpPr>
            <a:spLocks noChangeArrowheads="1"/>
          </p:cNvSpPr>
          <p:nvPr/>
        </p:nvSpPr>
        <p:spPr bwMode="auto">
          <a:xfrm>
            <a:off x="261464" y="1245807"/>
            <a:ext cx="1193053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s-ES" sz="2700" b="1" dirty="0"/>
              <a:t>1. Falso mito de escasez: 3,8 millones de viviendas vacías</a:t>
            </a:r>
          </a:p>
          <a:p>
            <a:r>
              <a:rPr lang="es-ES" sz="2700" b="1" dirty="0"/>
              <a:t>Paradoja</a:t>
            </a:r>
            <a:r>
              <a:rPr lang="es-ES" sz="2700" dirty="0"/>
              <a:t>: Se habla de "déficit" de vivienda mientras existe un 14,4% de viviendas vacías</a:t>
            </a:r>
          </a:p>
          <a:p>
            <a:r>
              <a:rPr lang="es-ES" sz="2700" b="1" dirty="0"/>
              <a:t>En ciudades grandes</a:t>
            </a:r>
            <a:r>
              <a:rPr lang="es-ES" sz="2700" dirty="0"/>
              <a:t>: 1,1 millones de viviendas vacías (400.000 en núcleos de +250.000 hab.)</a:t>
            </a:r>
          </a:p>
          <a:p>
            <a:r>
              <a:rPr lang="es-ES" sz="2700" b="1" dirty="0"/>
              <a:t>Solución</a:t>
            </a:r>
            <a:r>
              <a:rPr lang="es-ES" sz="2700" dirty="0"/>
              <a:t>: Gestionar mejor el parque existente antes que construir más</a:t>
            </a:r>
          </a:p>
          <a:p>
            <a:endParaRPr lang="es-ES" sz="2700" b="1" dirty="0"/>
          </a:p>
          <a:p>
            <a:r>
              <a:rPr lang="es-ES" sz="2700" b="1" dirty="0"/>
              <a:t>2. Competencia desleal: alquiler turístico vs. residencial</a:t>
            </a:r>
          </a:p>
          <a:p>
            <a:r>
              <a:rPr lang="es-ES" sz="2700" b="1" dirty="0"/>
              <a:t>Impacto territorial</a:t>
            </a:r>
            <a:r>
              <a:rPr lang="es-ES" sz="2700" dirty="0"/>
              <a:t>: Aunque solo 10% nacional, representa hasta 37% en Málaga</a:t>
            </a:r>
          </a:p>
          <a:p>
            <a:r>
              <a:rPr lang="es-ES" sz="2700" b="1" dirty="0"/>
              <a:t>Consecuencia</a:t>
            </a:r>
            <a:r>
              <a:rPr lang="es-ES" sz="2700" dirty="0"/>
              <a:t>: Restricción de oferta residencial en zonas de alta demanda</a:t>
            </a:r>
          </a:p>
        </p:txBody>
      </p:sp>
    </p:spTree>
    <p:extLst>
      <p:ext uri="{BB962C8B-B14F-4D97-AF65-F5344CB8AC3E}">
        <p14:creationId xmlns:p14="http://schemas.microsoft.com/office/powerpoint/2010/main" val="4062308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98612"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31</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61464" y="130026"/>
            <a:ext cx="9804400" cy="707886"/>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4.4. ¿El mito de la escasez? Las viviendas vacías conviven con la exclusión social</a:t>
            </a:r>
            <a:br>
              <a:rPr lang="es-ES" sz="2000" b="1" dirty="0">
                <a:solidFill>
                  <a:schemeClr val="bg1"/>
                </a:solidFill>
                <a:ea typeface="Calibri" panose="020F0502020204030204" pitchFamily="34" charset="0"/>
                <a:cs typeface="Times New Roman" panose="02020603050405020304" pitchFamily="18" charset="0"/>
              </a:rPr>
            </a:br>
            <a:r>
              <a:rPr lang="es-ES" sz="2000" b="1" dirty="0">
                <a:solidFill>
                  <a:schemeClr val="bg1"/>
                </a:solidFill>
                <a:ea typeface="Calibri" panose="020F0502020204030204" pitchFamily="34" charset="0"/>
                <a:cs typeface="Times New Roman" panose="02020603050405020304" pitchFamily="18" charset="0"/>
              </a:rPr>
              <a:t> de los precios</a:t>
            </a:r>
          </a:p>
        </p:txBody>
      </p:sp>
      <p:pic>
        <p:nvPicPr>
          <p:cNvPr id="7170" name="Picture 2">
            <a:extLst>
              <a:ext uri="{FF2B5EF4-FFF2-40B4-BE49-F238E27FC236}">
                <a16:creationId xmlns:a16="http://schemas.microsoft.com/office/drawing/2014/main" id="{DFCFDA28-4875-4B0B-82FE-0E6773CB72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845"/>
          <a:stretch/>
        </p:blipFill>
        <p:spPr bwMode="auto">
          <a:xfrm>
            <a:off x="152068" y="1011961"/>
            <a:ext cx="6486525" cy="5739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67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98612" y="837912"/>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defTabSz="914400">
              <a:defRPr/>
            </a:pPr>
            <a:r>
              <a:rPr lang="es-ES"/>
              <a:t>Fuente: Ministerio de Transportes y Movilidad sostenible. </a:t>
            </a:r>
            <a:endParaRPr lang="ca-ES" dirty="0"/>
          </a:p>
        </p:txBody>
      </p:sp>
      <p:sp>
        <p:nvSpPr>
          <p:cNvPr id="8" name="Marcador de número de diapositiva 7"/>
          <p:cNvSpPr>
            <a:spLocks noGrp="1"/>
          </p:cNvSpPr>
          <p:nvPr>
            <p:ph type="sldNum" sz="quarter" idx="4294967295"/>
          </p:nvPr>
        </p:nvSpPr>
        <p:spPr>
          <a:xfrm>
            <a:off x="9989441" y="5116887"/>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32</a:t>
            </a:fld>
            <a:endParaRPr lang="ca-ES"/>
          </a:p>
        </p:txBody>
      </p:sp>
      <p:sp>
        <p:nvSpPr>
          <p:cNvPr id="2" name="Rectángulo 1">
            <a:extLst>
              <a:ext uri="{FF2B5EF4-FFF2-40B4-BE49-F238E27FC236}">
                <a16:creationId xmlns:a16="http://schemas.microsoft.com/office/drawing/2014/main" id="{D31603D0-5E5A-40C1-B376-4AC8114E98C4}"/>
              </a:ext>
            </a:extLst>
          </p:cNvPr>
          <p:cNvSpPr/>
          <p:nvPr/>
        </p:nvSpPr>
        <p:spPr>
          <a:xfrm>
            <a:off x="261464" y="130026"/>
            <a:ext cx="9804400" cy="707886"/>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4.4. ¿El mito de la escasez? Las viviendas vacías conviven con la exclusión social</a:t>
            </a:r>
            <a:br>
              <a:rPr lang="es-ES" sz="2000" b="1" dirty="0">
                <a:solidFill>
                  <a:schemeClr val="bg1"/>
                </a:solidFill>
                <a:ea typeface="Calibri" panose="020F0502020204030204" pitchFamily="34" charset="0"/>
                <a:cs typeface="Times New Roman" panose="02020603050405020304" pitchFamily="18" charset="0"/>
              </a:rPr>
            </a:br>
            <a:r>
              <a:rPr lang="es-ES" sz="2000" b="1" dirty="0">
                <a:solidFill>
                  <a:schemeClr val="bg1"/>
                </a:solidFill>
                <a:ea typeface="Calibri" panose="020F0502020204030204" pitchFamily="34" charset="0"/>
                <a:cs typeface="Times New Roman" panose="02020603050405020304" pitchFamily="18" charset="0"/>
              </a:rPr>
              <a:t> de los precios</a:t>
            </a:r>
          </a:p>
        </p:txBody>
      </p:sp>
      <p:sp>
        <p:nvSpPr>
          <p:cNvPr id="7" name="Rectangle 4">
            <a:extLst>
              <a:ext uri="{FF2B5EF4-FFF2-40B4-BE49-F238E27FC236}">
                <a16:creationId xmlns:a16="http://schemas.microsoft.com/office/drawing/2014/main" id="{49941DBC-9594-4D1A-BD9A-C529109A23CE}"/>
              </a:ext>
            </a:extLst>
          </p:cNvPr>
          <p:cNvSpPr>
            <a:spLocks noChangeArrowheads="1"/>
          </p:cNvSpPr>
          <p:nvPr/>
        </p:nvSpPr>
        <p:spPr bwMode="auto">
          <a:xfrm>
            <a:off x="192505" y="1212560"/>
            <a:ext cx="11930536"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s-ES" sz="2700" b="1" dirty="0"/>
              <a:t>3. El stock de obra nueva sin vender asciende a 455.280 en 2024</a:t>
            </a:r>
            <a:endParaRPr lang="es-ES" sz="2700" dirty="0"/>
          </a:p>
        </p:txBody>
      </p:sp>
      <p:pic>
        <p:nvPicPr>
          <p:cNvPr id="6" name="Imagen 5">
            <a:extLst>
              <a:ext uri="{FF2B5EF4-FFF2-40B4-BE49-F238E27FC236}">
                <a16:creationId xmlns:a16="http://schemas.microsoft.com/office/drawing/2014/main" id="{56ACD71C-1DA0-4AC2-A964-B9A71DA50D82}"/>
              </a:ext>
            </a:extLst>
          </p:cNvPr>
          <p:cNvPicPr>
            <a:picLocks noChangeAspect="1"/>
          </p:cNvPicPr>
          <p:nvPr/>
        </p:nvPicPr>
        <p:blipFill>
          <a:blip r:embed="rId3"/>
          <a:stretch>
            <a:fillRect/>
          </a:stretch>
        </p:blipFill>
        <p:spPr>
          <a:xfrm>
            <a:off x="261464" y="1787503"/>
            <a:ext cx="8997697" cy="4983855"/>
          </a:xfrm>
          <a:prstGeom prst="rect">
            <a:avLst/>
          </a:prstGeom>
        </p:spPr>
      </p:pic>
      <p:sp>
        <p:nvSpPr>
          <p:cNvPr id="3" name="Rectángulo 2">
            <a:extLst>
              <a:ext uri="{FF2B5EF4-FFF2-40B4-BE49-F238E27FC236}">
                <a16:creationId xmlns:a16="http://schemas.microsoft.com/office/drawing/2014/main" id="{98929749-2578-4BDB-9F5D-77FB050D17BE}"/>
              </a:ext>
            </a:extLst>
          </p:cNvPr>
          <p:cNvSpPr/>
          <p:nvPr/>
        </p:nvSpPr>
        <p:spPr>
          <a:xfrm>
            <a:off x="9483818" y="4929859"/>
            <a:ext cx="3068258" cy="1015663"/>
          </a:xfrm>
          <a:prstGeom prst="rect">
            <a:avLst/>
          </a:prstGeom>
        </p:spPr>
        <p:txBody>
          <a:bodyPr wrap="square">
            <a:spAutoFit/>
          </a:bodyPr>
          <a:lstStyle/>
          <a:p>
            <a:pPr lvl="0" defTabSz="914400">
              <a:defRPr/>
            </a:pPr>
            <a:r>
              <a:rPr lang="es-ES" sz="2000" dirty="0"/>
              <a:t>Fuente: Ministerio de Transportes y Movilidad sostenible. </a:t>
            </a:r>
            <a:endParaRPr lang="ca-ES" sz="2000" dirty="0"/>
          </a:p>
        </p:txBody>
      </p:sp>
    </p:spTree>
    <p:extLst>
      <p:ext uri="{BB962C8B-B14F-4D97-AF65-F5344CB8AC3E}">
        <p14:creationId xmlns:p14="http://schemas.microsoft.com/office/powerpoint/2010/main" val="2830126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8534400" y="4767264"/>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33</a:t>
            </a:fld>
            <a:endParaRPr lang="ca-ES"/>
          </a:p>
        </p:txBody>
      </p:sp>
      <p:sp>
        <p:nvSpPr>
          <p:cNvPr id="2" name="Rectángulo 1">
            <a:extLst>
              <a:ext uri="{FF2B5EF4-FFF2-40B4-BE49-F238E27FC236}">
                <a16:creationId xmlns:a16="http://schemas.microsoft.com/office/drawing/2014/main" id="{72C0CEAD-288A-46E9-BD49-F9A1C450F13F}"/>
              </a:ext>
            </a:extLst>
          </p:cNvPr>
          <p:cNvSpPr/>
          <p:nvPr/>
        </p:nvSpPr>
        <p:spPr>
          <a:xfrm>
            <a:off x="1" y="950763"/>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Catalunya</a:t>
            </a:r>
            <a:endParaRPr lang="es-ES" dirty="0"/>
          </a:p>
        </p:txBody>
      </p:sp>
      <p:pic>
        <p:nvPicPr>
          <p:cNvPr id="18" name="Imagen 17">
            <a:extLst>
              <a:ext uri="{FF2B5EF4-FFF2-40B4-BE49-F238E27FC236}">
                <a16:creationId xmlns:a16="http://schemas.microsoft.com/office/drawing/2014/main" id="{31062C3F-7ED7-40AC-81C3-BBF72BAD9BAB}"/>
              </a:ext>
            </a:extLst>
          </p:cNvPr>
          <p:cNvPicPr>
            <a:picLocks noChangeAspect="1"/>
          </p:cNvPicPr>
          <p:nvPr/>
        </p:nvPicPr>
        <p:blipFill rotWithShape="1">
          <a:blip r:embed="rId3"/>
          <a:srcRect t="7332" b="5149"/>
          <a:stretch/>
        </p:blipFill>
        <p:spPr>
          <a:xfrm>
            <a:off x="3283028" y="1011846"/>
            <a:ext cx="5527880" cy="4522404"/>
          </a:xfrm>
          <a:prstGeom prst="rect">
            <a:avLst/>
          </a:prstGeom>
        </p:spPr>
      </p:pic>
      <p:pic>
        <p:nvPicPr>
          <p:cNvPr id="4" name="Imagen 3">
            <a:extLst>
              <a:ext uri="{FF2B5EF4-FFF2-40B4-BE49-F238E27FC236}">
                <a16:creationId xmlns:a16="http://schemas.microsoft.com/office/drawing/2014/main" id="{BAECE869-8D51-44A9-8A63-47A494FF9D03}"/>
              </a:ext>
            </a:extLst>
          </p:cNvPr>
          <p:cNvPicPr>
            <a:picLocks noChangeAspect="1"/>
          </p:cNvPicPr>
          <p:nvPr/>
        </p:nvPicPr>
        <p:blipFill rotWithShape="1">
          <a:blip r:embed="rId4"/>
          <a:srcRect b="17245"/>
          <a:stretch/>
        </p:blipFill>
        <p:spPr>
          <a:xfrm>
            <a:off x="2034118" y="1003535"/>
            <a:ext cx="8460000" cy="4933682"/>
          </a:xfrm>
          <a:prstGeom prst="rect">
            <a:avLst/>
          </a:prstGeom>
        </p:spPr>
      </p:pic>
      <p:sp>
        <p:nvSpPr>
          <p:cNvPr id="19" name="Rectángulo redondeado 4">
            <a:extLst>
              <a:ext uri="{FF2B5EF4-FFF2-40B4-BE49-F238E27FC236}">
                <a16:creationId xmlns:a16="http://schemas.microsoft.com/office/drawing/2014/main" id="{B111365C-CC33-4F34-9C31-568762E60A70}"/>
              </a:ext>
            </a:extLst>
          </p:cNvPr>
          <p:cNvSpPr/>
          <p:nvPr/>
        </p:nvSpPr>
        <p:spPr>
          <a:xfrm>
            <a:off x="9183774" y="2381333"/>
            <a:ext cx="1990106" cy="1021556"/>
          </a:xfrm>
          <a:prstGeom prst="roundRect">
            <a:avLst/>
          </a:prstGeom>
          <a:solidFill>
            <a:schemeClr val="accent6">
              <a:lumMod val="60000"/>
              <a:lumOff val="40000"/>
            </a:schemeClr>
          </a:solidFill>
        </p:spPr>
        <p:txBody>
          <a:bodyPr wrap="square">
            <a:spAutoFit/>
          </a:bodyPr>
          <a:lstStyle/>
          <a:p>
            <a:pPr algn="ctr"/>
            <a:r>
              <a:rPr lang="es-ES" b="1" dirty="0">
                <a:solidFill>
                  <a:srgbClr val="990033"/>
                </a:solidFill>
                <a:latin typeface="NeutraTextTF-Bold"/>
              </a:rPr>
              <a:t>6,8% / casi 1,2 millones</a:t>
            </a:r>
          </a:p>
          <a:p>
            <a:pPr algn="ctr"/>
            <a:r>
              <a:rPr lang="es-ES" b="1" dirty="0">
                <a:solidFill>
                  <a:schemeClr val="tx1">
                    <a:lumMod val="75000"/>
                    <a:lumOff val="25000"/>
                  </a:schemeClr>
                </a:solidFill>
                <a:latin typeface="NeutraTextTF-Bold"/>
              </a:rPr>
              <a:t>familias</a:t>
            </a:r>
          </a:p>
        </p:txBody>
      </p:sp>
      <p:sp>
        <p:nvSpPr>
          <p:cNvPr id="20" name="Rectángulo redondeado 5">
            <a:extLst>
              <a:ext uri="{FF2B5EF4-FFF2-40B4-BE49-F238E27FC236}">
                <a16:creationId xmlns:a16="http://schemas.microsoft.com/office/drawing/2014/main" id="{72CF697F-A1D0-4D54-9058-D568EA965DB0}"/>
              </a:ext>
            </a:extLst>
          </p:cNvPr>
          <p:cNvSpPr/>
          <p:nvPr/>
        </p:nvSpPr>
        <p:spPr>
          <a:xfrm>
            <a:off x="1406099" y="2024338"/>
            <a:ext cx="2002958" cy="1021556"/>
          </a:xfrm>
          <a:prstGeom prst="roundRect">
            <a:avLst/>
          </a:prstGeom>
          <a:solidFill>
            <a:schemeClr val="accent6">
              <a:lumMod val="60000"/>
              <a:lumOff val="40000"/>
            </a:schemeClr>
          </a:solidFill>
        </p:spPr>
        <p:txBody>
          <a:bodyPr wrap="square">
            <a:spAutoFit/>
          </a:bodyPr>
          <a:lstStyle/>
          <a:p>
            <a:pPr algn="ctr"/>
            <a:r>
              <a:rPr lang="es-ES" b="1" dirty="0">
                <a:solidFill>
                  <a:srgbClr val="990033"/>
                </a:solidFill>
                <a:latin typeface="NeutraTextTF-Bold"/>
              </a:rPr>
              <a:t>8,2% / casi 1,5 millones</a:t>
            </a:r>
          </a:p>
          <a:p>
            <a:pPr algn="ctr"/>
            <a:r>
              <a:rPr lang="es-ES" b="1" dirty="0">
                <a:solidFill>
                  <a:schemeClr val="tx1">
                    <a:lumMod val="75000"/>
                    <a:lumOff val="25000"/>
                  </a:schemeClr>
                </a:solidFill>
                <a:latin typeface="NeutraTextTF-Bold"/>
              </a:rPr>
              <a:t>familias</a:t>
            </a:r>
          </a:p>
        </p:txBody>
      </p:sp>
      <p:sp>
        <p:nvSpPr>
          <p:cNvPr id="5" name="CuadroTexto 4">
            <a:extLst>
              <a:ext uri="{FF2B5EF4-FFF2-40B4-BE49-F238E27FC236}">
                <a16:creationId xmlns:a16="http://schemas.microsoft.com/office/drawing/2014/main" id="{3C0CF8F9-5068-4D9D-8FAA-101B7CCD75DA}"/>
              </a:ext>
            </a:extLst>
          </p:cNvPr>
          <p:cNvSpPr txBox="1"/>
          <p:nvPr/>
        </p:nvSpPr>
        <p:spPr>
          <a:xfrm>
            <a:off x="1888601" y="3830381"/>
            <a:ext cx="1520456" cy="829339"/>
          </a:xfrm>
          <a:prstGeom prst="rect">
            <a:avLst/>
          </a:prstGeom>
          <a:solidFill>
            <a:schemeClr val="bg1"/>
          </a:solidFill>
        </p:spPr>
        <p:txBody>
          <a:bodyPr wrap="square" rtlCol="0">
            <a:spAutoFit/>
          </a:bodyPr>
          <a:lstStyle/>
          <a:p>
            <a:endParaRPr lang="es-ES" dirty="0"/>
          </a:p>
        </p:txBody>
      </p:sp>
      <p:sp>
        <p:nvSpPr>
          <p:cNvPr id="12" name="CuadroTexto 11">
            <a:extLst>
              <a:ext uri="{FF2B5EF4-FFF2-40B4-BE49-F238E27FC236}">
                <a16:creationId xmlns:a16="http://schemas.microsoft.com/office/drawing/2014/main" id="{2F035E24-AC61-4B08-999B-276F3F972CE3}"/>
              </a:ext>
            </a:extLst>
          </p:cNvPr>
          <p:cNvSpPr txBox="1"/>
          <p:nvPr/>
        </p:nvSpPr>
        <p:spPr>
          <a:xfrm>
            <a:off x="8840972" y="4133787"/>
            <a:ext cx="1520456" cy="829339"/>
          </a:xfrm>
          <a:prstGeom prst="rect">
            <a:avLst/>
          </a:prstGeom>
          <a:solidFill>
            <a:schemeClr val="bg1"/>
          </a:solidFill>
        </p:spPr>
        <p:txBody>
          <a:bodyPr wrap="square" rtlCol="0">
            <a:spAutoFit/>
          </a:bodyPr>
          <a:lstStyle/>
          <a:p>
            <a:endParaRPr lang="es-ES" dirty="0"/>
          </a:p>
        </p:txBody>
      </p:sp>
      <p:sp>
        <p:nvSpPr>
          <p:cNvPr id="11" name="CuadroTexto 10"/>
          <p:cNvSpPr txBox="1"/>
          <p:nvPr/>
        </p:nvSpPr>
        <p:spPr>
          <a:xfrm>
            <a:off x="4232135" y="6260189"/>
            <a:ext cx="8133413" cy="369332"/>
          </a:xfrm>
          <a:prstGeom prst="rect">
            <a:avLst/>
          </a:prstGeom>
          <a:noFill/>
        </p:spPr>
        <p:txBody>
          <a:bodyPr wrap="square" rtlCol="0">
            <a:spAutoFit/>
          </a:bodyPr>
          <a:lstStyle/>
          <a:p>
            <a:r>
              <a:rPr lang="es-ES" dirty="0">
                <a:solidFill>
                  <a:srgbClr val="C00000"/>
                </a:solidFill>
              </a:rPr>
              <a:t>La exclusión de la vivienda ha pasado de afectar el 20% al 24% población en España. </a:t>
            </a:r>
          </a:p>
        </p:txBody>
      </p:sp>
      <p:sp>
        <p:nvSpPr>
          <p:cNvPr id="13" name="CuadroTexto 12"/>
          <p:cNvSpPr txBox="1"/>
          <p:nvPr/>
        </p:nvSpPr>
        <p:spPr>
          <a:xfrm>
            <a:off x="322380" y="5429192"/>
            <a:ext cx="2431473" cy="1200329"/>
          </a:xfrm>
          <a:prstGeom prst="rect">
            <a:avLst/>
          </a:prstGeom>
          <a:noFill/>
        </p:spPr>
        <p:txBody>
          <a:bodyPr wrap="square" rtlCol="0">
            <a:spAutoFit/>
          </a:bodyPr>
          <a:lstStyle/>
          <a:p>
            <a:r>
              <a:rPr lang="es-ES" b="1" dirty="0">
                <a:solidFill>
                  <a:srgbClr val="C00000"/>
                </a:solidFill>
              </a:rPr>
              <a:t>Sin techo</a:t>
            </a:r>
          </a:p>
          <a:p>
            <a:r>
              <a:rPr lang="es-ES" b="1" dirty="0">
                <a:solidFill>
                  <a:srgbClr val="C00000"/>
                </a:solidFill>
              </a:rPr>
              <a:t>Sin vivienda</a:t>
            </a:r>
          </a:p>
          <a:p>
            <a:r>
              <a:rPr lang="es-ES" b="1" dirty="0">
                <a:solidFill>
                  <a:srgbClr val="C00000"/>
                </a:solidFill>
              </a:rPr>
              <a:t>Vivienda insegura</a:t>
            </a:r>
          </a:p>
          <a:p>
            <a:r>
              <a:rPr lang="es-ES" b="1" dirty="0">
                <a:solidFill>
                  <a:srgbClr val="C00000"/>
                </a:solidFill>
              </a:rPr>
              <a:t>Vivienda inadecuada</a:t>
            </a:r>
          </a:p>
        </p:txBody>
      </p:sp>
      <p:sp>
        <p:nvSpPr>
          <p:cNvPr id="9" name="CuadroTexto 8">
            <a:extLst>
              <a:ext uri="{FF2B5EF4-FFF2-40B4-BE49-F238E27FC236}">
                <a16:creationId xmlns:a16="http://schemas.microsoft.com/office/drawing/2014/main" id="{F205D5C2-74B8-4BF6-AAC5-DB76F37A0225}"/>
              </a:ext>
            </a:extLst>
          </p:cNvPr>
          <p:cNvSpPr txBox="1"/>
          <p:nvPr/>
        </p:nvSpPr>
        <p:spPr>
          <a:xfrm>
            <a:off x="679079" y="944836"/>
            <a:ext cx="10833842" cy="461665"/>
          </a:xfrm>
          <a:prstGeom prst="rect">
            <a:avLst/>
          </a:prstGeom>
          <a:noFill/>
        </p:spPr>
        <p:txBody>
          <a:bodyPr wrap="square" rtlCol="0">
            <a:spAutoFit/>
          </a:bodyPr>
          <a:lstStyle/>
          <a:p>
            <a:pPr algn="ctr"/>
            <a:r>
              <a:rPr lang="es-ES" sz="2400" b="1" dirty="0">
                <a:latin typeface="+mj-lt"/>
                <a:ea typeface="+mj-ea"/>
              </a:rPr>
              <a:t>1 DE CADA 4 HOGARES AFECTADO POR PROBLEMAS DE EXCLUSIÓN DE LA VIVIENDA </a:t>
            </a:r>
          </a:p>
        </p:txBody>
      </p:sp>
      <p:sp>
        <p:nvSpPr>
          <p:cNvPr id="14" name="Rectángulo 13">
            <a:extLst>
              <a:ext uri="{FF2B5EF4-FFF2-40B4-BE49-F238E27FC236}">
                <a16:creationId xmlns:a16="http://schemas.microsoft.com/office/drawing/2014/main" id="{B48C64DB-8DFF-4AE6-BAEC-EEA8EA0999E8}"/>
              </a:ext>
            </a:extLst>
          </p:cNvPr>
          <p:cNvSpPr/>
          <p:nvPr/>
        </p:nvSpPr>
        <p:spPr>
          <a:xfrm>
            <a:off x="297265" y="275493"/>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4.5. El impacto en las condiciones de vida y en la exclusión</a:t>
            </a:r>
          </a:p>
        </p:txBody>
      </p:sp>
    </p:spTree>
    <p:extLst>
      <p:ext uri="{BB962C8B-B14F-4D97-AF65-F5344CB8AC3E}">
        <p14:creationId xmlns:p14="http://schemas.microsoft.com/office/powerpoint/2010/main" val="298332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5595FB1C-7046-4432-A30E-48DF0A02D139}"/>
              </a:ext>
            </a:extLst>
          </p:cNvPr>
          <p:cNvPicPr>
            <a:picLocks noChangeAspect="1"/>
          </p:cNvPicPr>
          <p:nvPr/>
        </p:nvPicPr>
        <p:blipFill rotWithShape="1">
          <a:blip r:embed="rId3"/>
          <a:srcRect t="3988"/>
          <a:stretch/>
        </p:blipFill>
        <p:spPr>
          <a:xfrm>
            <a:off x="595745" y="1025236"/>
            <a:ext cx="9103342" cy="5664994"/>
          </a:xfrm>
          <a:prstGeom prst="rect">
            <a:avLst/>
          </a:prstGeom>
        </p:spPr>
      </p:pic>
      <p:sp>
        <p:nvSpPr>
          <p:cNvPr id="3" name="CuadroTexto 2"/>
          <p:cNvSpPr txBox="1"/>
          <p:nvPr/>
        </p:nvSpPr>
        <p:spPr>
          <a:xfrm>
            <a:off x="0" y="857466"/>
            <a:ext cx="11011918" cy="461665"/>
          </a:xfrm>
          <a:prstGeom prst="rect">
            <a:avLst/>
          </a:prstGeom>
          <a:noFill/>
        </p:spPr>
        <p:txBody>
          <a:bodyPr wrap="square" rtlCol="0">
            <a:spAutoFit/>
          </a:bodyPr>
          <a:lstStyle/>
          <a:p>
            <a:pPr algn="ctr"/>
            <a:r>
              <a:rPr lang="es-ES" sz="2400" b="1" dirty="0"/>
              <a:t>RELACIÓN ENTRE EL  MODO DE TENENCIA DE LA VIVIENDA Y EXCLUSIÓN SOCIAL </a:t>
            </a:r>
          </a:p>
        </p:txBody>
      </p:sp>
      <p:sp>
        <p:nvSpPr>
          <p:cNvPr id="5" name="Rectángulo 4">
            <a:extLst>
              <a:ext uri="{FF2B5EF4-FFF2-40B4-BE49-F238E27FC236}">
                <a16:creationId xmlns:a16="http://schemas.microsoft.com/office/drawing/2014/main" id="{061AF714-99F1-43B4-80E2-4268D8193F92}"/>
              </a:ext>
            </a:extLst>
          </p:cNvPr>
          <p:cNvSpPr/>
          <p:nvPr/>
        </p:nvSpPr>
        <p:spPr>
          <a:xfrm>
            <a:off x="297265" y="275493"/>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4.5. El impacto en las condiciones de vida y en la exclusión</a:t>
            </a:r>
          </a:p>
        </p:txBody>
      </p:sp>
    </p:spTree>
    <p:extLst>
      <p:ext uri="{BB962C8B-B14F-4D97-AF65-F5344CB8AC3E}">
        <p14:creationId xmlns:p14="http://schemas.microsoft.com/office/powerpoint/2010/main" val="3863354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8534400" y="4767264"/>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35</a:t>
            </a:fld>
            <a:endParaRPr lang="ca-ES"/>
          </a:p>
        </p:txBody>
      </p:sp>
      <p:sp>
        <p:nvSpPr>
          <p:cNvPr id="2" name="Rectángulo 1">
            <a:extLst>
              <a:ext uri="{FF2B5EF4-FFF2-40B4-BE49-F238E27FC236}">
                <a16:creationId xmlns:a16="http://schemas.microsoft.com/office/drawing/2014/main" id="{72C0CEAD-288A-46E9-BD49-F9A1C450F13F}"/>
              </a:ext>
            </a:extLst>
          </p:cNvPr>
          <p:cNvSpPr/>
          <p:nvPr/>
        </p:nvSpPr>
        <p:spPr>
          <a:xfrm>
            <a:off x="1" y="950763"/>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Catalunya</a:t>
            </a:r>
          </a:p>
        </p:txBody>
      </p:sp>
      <p:sp>
        <p:nvSpPr>
          <p:cNvPr id="12" name="CuadroTexto 11">
            <a:extLst>
              <a:ext uri="{FF2B5EF4-FFF2-40B4-BE49-F238E27FC236}">
                <a16:creationId xmlns:a16="http://schemas.microsoft.com/office/drawing/2014/main" id="{2F035E24-AC61-4B08-999B-276F3F972CE3}"/>
              </a:ext>
            </a:extLst>
          </p:cNvPr>
          <p:cNvSpPr txBox="1"/>
          <p:nvPr/>
        </p:nvSpPr>
        <p:spPr>
          <a:xfrm>
            <a:off x="8840972" y="4133787"/>
            <a:ext cx="1520456" cy="829339"/>
          </a:xfrm>
          <a:prstGeom prst="rect">
            <a:avLst/>
          </a:prstGeom>
          <a:solidFill>
            <a:schemeClr val="bg1"/>
          </a:solidFill>
        </p:spPr>
        <p:txBody>
          <a:bodyPr wrap="square" rtlCol="0">
            <a:spAutoFit/>
          </a:bodyPr>
          <a:lstStyle/>
          <a:p>
            <a:endParaRPr lang="es-ES" dirty="0"/>
          </a:p>
        </p:txBody>
      </p:sp>
      <p:sp>
        <p:nvSpPr>
          <p:cNvPr id="3" name="Rectángulo 2"/>
          <p:cNvSpPr/>
          <p:nvPr/>
        </p:nvSpPr>
        <p:spPr>
          <a:xfrm>
            <a:off x="1705026" y="3625554"/>
            <a:ext cx="3283527" cy="1132874"/>
          </a:xfrm>
          <a:prstGeom prst="rect">
            <a:avLst/>
          </a:prstGeom>
        </p:spPr>
        <p:txBody>
          <a:bodyPr wrap="square">
            <a:spAutoFit/>
          </a:bodyPr>
          <a:lstStyle/>
          <a:p>
            <a:pPr algn="r">
              <a:lnSpc>
                <a:spcPct val="107000"/>
              </a:lnSpc>
              <a:spcAft>
                <a:spcPts val="800"/>
              </a:spcAft>
            </a:pPr>
            <a:r>
              <a:rPr lang="es-ES" sz="1600" dirty="0">
                <a:latin typeface="inherit"/>
                <a:ea typeface="Times New Roman" panose="02020603050405020304" pitchFamily="18" charset="0"/>
                <a:cs typeface="Segoe UI Historic" panose="020B0502040204020203" pitchFamily="34" charset="0"/>
              </a:rPr>
              <a:t>Según CNJ una persona joven necesita casi 14 años de sueldo para pagar una vivienda en España</a:t>
            </a:r>
            <a:endParaRPr lang="es-E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p:cNvSpPr txBox="1"/>
          <p:nvPr/>
        </p:nvSpPr>
        <p:spPr>
          <a:xfrm>
            <a:off x="5952137" y="1198070"/>
            <a:ext cx="4717473" cy="646331"/>
          </a:xfrm>
          <a:prstGeom prst="rect">
            <a:avLst/>
          </a:prstGeom>
          <a:noFill/>
        </p:spPr>
        <p:txBody>
          <a:bodyPr wrap="square" rtlCol="0">
            <a:spAutoFit/>
          </a:bodyPr>
          <a:lstStyle/>
          <a:p>
            <a:pPr algn="ctr"/>
            <a:r>
              <a:rPr lang="es-ES" b="1" dirty="0"/>
              <a:t>Hogar con gastos excesivos de la vivienda según edad Sustentador Principal</a:t>
            </a:r>
          </a:p>
        </p:txBody>
      </p:sp>
      <p:sp>
        <p:nvSpPr>
          <p:cNvPr id="22" name="Rectángulo redondeado 6">
            <a:extLst>
              <a:ext uri="{FF2B5EF4-FFF2-40B4-BE49-F238E27FC236}">
                <a16:creationId xmlns:a16="http://schemas.microsoft.com/office/drawing/2014/main" id="{7AEF4BD4-026B-4439-B3B9-C5FE7E962756}"/>
              </a:ext>
            </a:extLst>
          </p:cNvPr>
          <p:cNvSpPr/>
          <p:nvPr/>
        </p:nvSpPr>
        <p:spPr>
          <a:xfrm>
            <a:off x="670407" y="5354782"/>
            <a:ext cx="11090440" cy="1328023"/>
          </a:xfrm>
          <a:prstGeom prst="roundRect">
            <a:avLst/>
          </a:prstGeom>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2400" b="1" dirty="0">
                <a:solidFill>
                  <a:srgbClr val="990033"/>
                </a:solidFill>
                <a:latin typeface="NeutraTextTF-Bold"/>
              </a:rPr>
              <a:t>Los gastos excesivos alcanzan a 2,4 millones de hogares (el 12%). </a:t>
            </a:r>
            <a:r>
              <a:rPr lang="es-ES" sz="2400" b="1" dirty="0">
                <a:solidFill>
                  <a:schemeClr val="tx1">
                    <a:lumMod val="95000"/>
                    <a:lumOff val="5000"/>
                  </a:schemeClr>
                </a:solidFill>
                <a:latin typeface="NeutraTextTF-Bold"/>
              </a:rPr>
              <a:t>Quedan en situación de pobreza severa una vez pagado el alquiler o la hipoteca</a:t>
            </a:r>
            <a:endParaRPr lang="es-ES" sz="2400" b="1" dirty="0">
              <a:solidFill>
                <a:srgbClr val="92D050"/>
              </a:solidFill>
              <a:latin typeface="NeutraTextTF-Bold"/>
            </a:endParaRPr>
          </a:p>
        </p:txBody>
      </p:sp>
      <p:sp>
        <p:nvSpPr>
          <p:cNvPr id="23" name="CuadroTexto 22">
            <a:extLst>
              <a:ext uri="{FF2B5EF4-FFF2-40B4-BE49-F238E27FC236}">
                <a16:creationId xmlns:a16="http://schemas.microsoft.com/office/drawing/2014/main" id="{F205D5C2-74B8-4BF6-AAC5-DB76F37A0225}"/>
              </a:ext>
            </a:extLst>
          </p:cNvPr>
          <p:cNvSpPr txBox="1"/>
          <p:nvPr/>
        </p:nvSpPr>
        <p:spPr>
          <a:xfrm>
            <a:off x="107681" y="959950"/>
            <a:ext cx="7872992" cy="461665"/>
          </a:xfrm>
          <a:prstGeom prst="rect">
            <a:avLst/>
          </a:prstGeom>
          <a:noFill/>
        </p:spPr>
        <p:txBody>
          <a:bodyPr wrap="square" rtlCol="0">
            <a:spAutoFit/>
          </a:bodyPr>
          <a:lstStyle/>
          <a:p>
            <a:r>
              <a:rPr lang="es-ES" sz="2400" b="1" dirty="0">
                <a:latin typeface="+mj-lt"/>
                <a:ea typeface="+mj-ea"/>
              </a:rPr>
              <a:t>GASTOS EXCESIVOS Y TASA DE EMANCIPACIÓN</a:t>
            </a:r>
          </a:p>
        </p:txBody>
      </p:sp>
      <p:sp>
        <p:nvSpPr>
          <p:cNvPr id="4" name="CuadroTexto 3"/>
          <p:cNvSpPr txBox="1"/>
          <p:nvPr/>
        </p:nvSpPr>
        <p:spPr>
          <a:xfrm>
            <a:off x="838125" y="1488959"/>
            <a:ext cx="4152038" cy="1938992"/>
          </a:xfrm>
          <a:prstGeom prst="rect">
            <a:avLst/>
          </a:prstGeom>
          <a:noFill/>
        </p:spPr>
        <p:txBody>
          <a:bodyPr wrap="square" rtlCol="0">
            <a:spAutoFit/>
          </a:bodyPr>
          <a:lstStyle/>
          <a:p>
            <a:r>
              <a:rPr lang="es-ES" sz="2000" dirty="0"/>
              <a:t>En España, solo el 14,8%</a:t>
            </a:r>
          </a:p>
          <a:p>
            <a:r>
              <a:rPr lang="es-ES" sz="2000" b="1" dirty="0"/>
              <a:t>de las personas jóvenes pudieron emanciparse durante el segundo semestre de 2024. </a:t>
            </a:r>
            <a:r>
              <a:rPr lang="es-ES" sz="2000" dirty="0"/>
              <a:t>Tasa más baja de la serie histórica…</a:t>
            </a:r>
          </a:p>
          <a:p>
            <a:endParaRPr lang="es-ES" sz="2000" dirty="0"/>
          </a:p>
        </p:txBody>
      </p:sp>
      <p:graphicFrame>
        <p:nvGraphicFramePr>
          <p:cNvPr id="11" name="Gráfico 10"/>
          <p:cNvGraphicFramePr>
            <a:graphicFrameLocks/>
          </p:cNvGraphicFramePr>
          <p:nvPr>
            <p:extLst/>
          </p:nvPr>
        </p:nvGraphicFramePr>
        <p:xfrm>
          <a:off x="5471151" y="1488959"/>
          <a:ext cx="5679447" cy="3433871"/>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ángulo 12">
            <a:extLst>
              <a:ext uri="{FF2B5EF4-FFF2-40B4-BE49-F238E27FC236}">
                <a16:creationId xmlns:a16="http://schemas.microsoft.com/office/drawing/2014/main" id="{CAE1E89B-E62D-4AA1-846B-0C4CD55C8264}"/>
              </a:ext>
            </a:extLst>
          </p:cNvPr>
          <p:cNvSpPr/>
          <p:nvPr/>
        </p:nvSpPr>
        <p:spPr>
          <a:xfrm>
            <a:off x="297265" y="275493"/>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4.5. El impacto en las condiciones de vida y en la exclusión</a:t>
            </a:r>
          </a:p>
        </p:txBody>
      </p:sp>
    </p:spTree>
    <p:extLst>
      <p:ext uri="{BB962C8B-B14F-4D97-AF65-F5344CB8AC3E}">
        <p14:creationId xmlns:p14="http://schemas.microsoft.com/office/powerpoint/2010/main" val="333796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462836" y="0"/>
            <a:ext cx="9009936" cy="461665"/>
          </a:xfrm>
          <a:prstGeom prst="rect">
            <a:avLst/>
          </a:prstGeom>
          <a:noFill/>
        </p:spPr>
        <p:txBody>
          <a:bodyPr wrap="square" rtlCol="0">
            <a:spAutoFit/>
          </a:bodyPr>
          <a:lstStyle/>
          <a:p>
            <a:pPr algn="ctr"/>
            <a:r>
              <a:rPr lang="es-ES" sz="2400" b="1" dirty="0">
                <a:solidFill>
                  <a:schemeClr val="bg1"/>
                </a:solidFill>
              </a:rPr>
              <a:t>4.6. Las </a:t>
            </a:r>
            <a:r>
              <a:rPr lang="es-ES" sz="2400" b="1" dirty="0" err="1">
                <a:solidFill>
                  <a:schemeClr val="bg1"/>
                </a:solidFill>
              </a:rPr>
              <a:t>esrtategias</a:t>
            </a:r>
            <a:r>
              <a:rPr lang="es-ES" sz="2400" b="1" dirty="0">
                <a:solidFill>
                  <a:schemeClr val="bg1"/>
                </a:solidFill>
              </a:rPr>
              <a:t> de las familias frente a la vivienda  </a:t>
            </a:r>
          </a:p>
        </p:txBody>
      </p:sp>
      <p:sp>
        <p:nvSpPr>
          <p:cNvPr id="7" name="Título 6"/>
          <p:cNvSpPr>
            <a:spLocks noGrp="1"/>
          </p:cNvSpPr>
          <p:nvPr>
            <p:ph type="ctrTitle"/>
          </p:nvPr>
        </p:nvSpPr>
        <p:spPr/>
        <p:txBody>
          <a:bodyPr/>
          <a:lstStyle/>
          <a:p>
            <a:endParaRPr lang="es-ES"/>
          </a:p>
        </p:txBody>
      </p:sp>
      <p:pic>
        <p:nvPicPr>
          <p:cNvPr id="9" name="Imagen 8"/>
          <p:cNvPicPr>
            <a:picLocks noChangeAspect="1"/>
          </p:cNvPicPr>
          <p:nvPr/>
        </p:nvPicPr>
        <p:blipFill>
          <a:blip r:embed="rId3"/>
          <a:stretch>
            <a:fillRect/>
          </a:stretch>
        </p:blipFill>
        <p:spPr>
          <a:xfrm>
            <a:off x="537774" y="3219963"/>
            <a:ext cx="3857673" cy="2486741"/>
          </a:xfrm>
          <a:prstGeom prst="rect">
            <a:avLst/>
          </a:prstGeom>
        </p:spPr>
      </p:pic>
      <p:pic>
        <p:nvPicPr>
          <p:cNvPr id="10" name="Picture 6" descr="pis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8174" y="1286331"/>
            <a:ext cx="6882153" cy="4147795"/>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redondeado 10"/>
          <p:cNvSpPr/>
          <p:nvPr/>
        </p:nvSpPr>
        <p:spPr>
          <a:xfrm>
            <a:off x="967747" y="5865418"/>
            <a:ext cx="2997726" cy="8338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S" sz="2800" dirty="0"/>
              <a:t>Reducción</a:t>
            </a:r>
          </a:p>
        </p:txBody>
      </p:sp>
      <p:sp>
        <p:nvSpPr>
          <p:cNvPr id="12" name="Rectángulo redondeado 11"/>
          <p:cNvSpPr/>
          <p:nvPr/>
        </p:nvSpPr>
        <p:spPr>
          <a:xfrm>
            <a:off x="6962203" y="5641028"/>
            <a:ext cx="2997726" cy="8338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S" sz="2800" dirty="0"/>
              <a:t>Hacinamiento</a:t>
            </a:r>
          </a:p>
        </p:txBody>
      </p:sp>
      <p:pic>
        <p:nvPicPr>
          <p:cNvPr id="13" name="Picture 2" descr="Sube el precio del aceite de oliva: el alto coste desata una 'guerra' de  ofertas entre los supermercad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234" y="1089656"/>
            <a:ext cx="3817213" cy="2081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00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8534400" y="4767264"/>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37</a:t>
            </a:fld>
            <a:endParaRPr lang="ca-ES"/>
          </a:p>
        </p:txBody>
      </p:sp>
      <p:sp>
        <p:nvSpPr>
          <p:cNvPr id="2" name="Rectángulo 1">
            <a:extLst>
              <a:ext uri="{FF2B5EF4-FFF2-40B4-BE49-F238E27FC236}">
                <a16:creationId xmlns:a16="http://schemas.microsoft.com/office/drawing/2014/main" id="{72C0CEAD-288A-46E9-BD49-F9A1C450F13F}"/>
              </a:ext>
            </a:extLst>
          </p:cNvPr>
          <p:cNvSpPr/>
          <p:nvPr/>
        </p:nvSpPr>
        <p:spPr>
          <a:xfrm>
            <a:off x="1" y="950763"/>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Catalunya</a:t>
            </a:r>
          </a:p>
        </p:txBody>
      </p:sp>
      <p:sp>
        <p:nvSpPr>
          <p:cNvPr id="12" name="CuadroTexto 11">
            <a:extLst>
              <a:ext uri="{FF2B5EF4-FFF2-40B4-BE49-F238E27FC236}">
                <a16:creationId xmlns:a16="http://schemas.microsoft.com/office/drawing/2014/main" id="{2F035E24-AC61-4B08-999B-276F3F972CE3}"/>
              </a:ext>
            </a:extLst>
          </p:cNvPr>
          <p:cNvSpPr txBox="1"/>
          <p:nvPr/>
        </p:nvSpPr>
        <p:spPr>
          <a:xfrm>
            <a:off x="8840972" y="4133787"/>
            <a:ext cx="1520456" cy="829339"/>
          </a:xfrm>
          <a:prstGeom prst="rect">
            <a:avLst/>
          </a:prstGeom>
          <a:solidFill>
            <a:schemeClr val="bg1"/>
          </a:solidFill>
        </p:spPr>
        <p:txBody>
          <a:bodyPr wrap="square" rtlCol="0">
            <a:spAutoFit/>
          </a:bodyPr>
          <a:lstStyle/>
          <a:p>
            <a:endParaRPr lang="es-ES" dirty="0"/>
          </a:p>
        </p:txBody>
      </p:sp>
      <p:pic>
        <p:nvPicPr>
          <p:cNvPr id="7" name="Imagen 6">
            <a:extLst>
              <a:ext uri="{FF2B5EF4-FFF2-40B4-BE49-F238E27FC236}">
                <a16:creationId xmlns:a16="http://schemas.microsoft.com/office/drawing/2014/main" id="{31062C3F-7ED7-40AC-81C3-BBF72BAD9BAB}"/>
              </a:ext>
            </a:extLst>
          </p:cNvPr>
          <p:cNvPicPr>
            <a:picLocks noChangeAspect="1"/>
          </p:cNvPicPr>
          <p:nvPr/>
        </p:nvPicPr>
        <p:blipFill rotWithShape="1">
          <a:blip r:embed="rId3"/>
          <a:srcRect t="7332" b="41869"/>
          <a:stretch/>
        </p:blipFill>
        <p:spPr>
          <a:xfrm>
            <a:off x="9399080" y="5411284"/>
            <a:ext cx="2725548" cy="1294255"/>
          </a:xfrm>
          <a:prstGeom prst="rect">
            <a:avLst/>
          </a:prstGeom>
        </p:spPr>
      </p:pic>
      <p:sp>
        <p:nvSpPr>
          <p:cNvPr id="9" name="CuadroTexto 8">
            <a:extLst>
              <a:ext uri="{FF2B5EF4-FFF2-40B4-BE49-F238E27FC236}">
                <a16:creationId xmlns:a16="http://schemas.microsoft.com/office/drawing/2014/main" id="{F205D5C2-74B8-4BF6-AAC5-DB76F37A0225}"/>
              </a:ext>
            </a:extLst>
          </p:cNvPr>
          <p:cNvSpPr txBox="1"/>
          <p:nvPr/>
        </p:nvSpPr>
        <p:spPr>
          <a:xfrm>
            <a:off x="-351654" y="6218000"/>
            <a:ext cx="9384479" cy="461665"/>
          </a:xfrm>
          <a:prstGeom prst="rect">
            <a:avLst/>
          </a:prstGeom>
          <a:noFill/>
        </p:spPr>
        <p:txBody>
          <a:bodyPr wrap="square" rtlCol="0">
            <a:spAutoFit/>
          </a:bodyPr>
          <a:lstStyle/>
          <a:p>
            <a:pPr algn="ctr"/>
            <a:r>
              <a:rPr lang="es-ES" sz="2400" b="1" dirty="0"/>
              <a:t>CON O SIN CRISIS EL DERECHO A LA VIVIENDA NO SE CUMPLE</a:t>
            </a:r>
          </a:p>
        </p:txBody>
      </p:sp>
      <p:pic>
        <p:nvPicPr>
          <p:cNvPr id="4" name="Imagen 3"/>
          <p:cNvPicPr>
            <a:picLocks noChangeAspect="1"/>
          </p:cNvPicPr>
          <p:nvPr/>
        </p:nvPicPr>
        <p:blipFill>
          <a:blip r:embed="rId4"/>
          <a:stretch>
            <a:fillRect/>
          </a:stretch>
        </p:blipFill>
        <p:spPr>
          <a:xfrm>
            <a:off x="166687" y="1248640"/>
            <a:ext cx="9434513" cy="4768079"/>
          </a:xfrm>
          <a:prstGeom prst="rect">
            <a:avLst/>
          </a:prstGeom>
        </p:spPr>
      </p:pic>
      <p:sp>
        <p:nvSpPr>
          <p:cNvPr id="3" name="Flecha a la derecha con bandas 2"/>
          <p:cNvSpPr/>
          <p:nvPr/>
        </p:nvSpPr>
        <p:spPr>
          <a:xfrm rot="16200000">
            <a:off x="9348585" y="2651084"/>
            <a:ext cx="2731343" cy="1892740"/>
          </a:xfrm>
          <a:prstGeom prst="stripedRightArrow">
            <a:avLst/>
          </a:prstGeom>
          <a:solidFill>
            <a:srgbClr val="CD22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Rectángulo redondeado 4"/>
          <p:cNvSpPr/>
          <p:nvPr/>
        </p:nvSpPr>
        <p:spPr>
          <a:xfrm>
            <a:off x="8666570" y="2985962"/>
            <a:ext cx="732510" cy="36414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redondeado 9"/>
          <p:cNvSpPr/>
          <p:nvPr/>
        </p:nvSpPr>
        <p:spPr>
          <a:xfrm>
            <a:off x="8666570" y="3397129"/>
            <a:ext cx="732510" cy="36414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Rectángulo redondeado 10"/>
          <p:cNvSpPr/>
          <p:nvPr/>
        </p:nvSpPr>
        <p:spPr>
          <a:xfrm>
            <a:off x="8666570" y="3802778"/>
            <a:ext cx="732510" cy="36414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Rectángulo redondeado 12"/>
          <p:cNvSpPr/>
          <p:nvPr/>
        </p:nvSpPr>
        <p:spPr>
          <a:xfrm>
            <a:off x="8666570" y="4896861"/>
            <a:ext cx="732510" cy="36414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9AFC94E8-3A4E-492C-A203-93E11D2CB62C}"/>
              </a:ext>
            </a:extLst>
          </p:cNvPr>
          <p:cNvSpPr/>
          <p:nvPr/>
        </p:nvSpPr>
        <p:spPr>
          <a:xfrm>
            <a:off x="297265" y="275493"/>
            <a:ext cx="9804400" cy="400110"/>
          </a:xfrm>
          <a:prstGeom prst="rect">
            <a:avLst/>
          </a:prstGeom>
        </p:spPr>
        <p:txBody>
          <a:bodyPr wrap="square">
            <a:spAutoFit/>
          </a:bodyPr>
          <a:lstStyle/>
          <a:p>
            <a:r>
              <a:rPr lang="es-ES" sz="2000" b="1" dirty="0">
                <a:solidFill>
                  <a:schemeClr val="bg1"/>
                </a:solidFill>
                <a:ea typeface="Calibri" panose="020F0502020204030204" pitchFamily="34" charset="0"/>
                <a:cs typeface="Times New Roman" panose="02020603050405020304" pitchFamily="18" charset="0"/>
              </a:rPr>
              <a:t>4.5. El impacto en las condiciones de vida y en la exclusión</a:t>
            </a:r>
          </a:p>
        </p:txBody>
      </p:sp>
    </p:spTree>
    <p:extLst>
      <p:ext uri="{BB962C8B-B14F-4D97-AF65-F5344CB8AC3E}">
        <p14:creationId xmlns:p14="http://schemas.microsoft.com/office/powerpoint/2010/main" val="47774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2C0CEAD-288A-46E9-BD49-F9A1C450F13F}"/>
              </a:ext>
            </a:extLst>
          </p:cNvPr>
          <p:cNvSpPr/>
          <p:nvPr/>
        </p:nvSpPr>
        <p:spPr>
          <a:xfrm>
            <a:off x="0" y="905024"/>
            <a:ext cx="12290612" cy="59529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462836" y="0"/>
            <a:ext cx="9009936" cy="461665"/>
          </a:xfrm>
          <a:prstGeom prst="rect">
            <a:avLst/>
          </a:prstGeom>
          <a:noFill/>
        </p:spPr>
        <p:txBody>
          <a:bodyPr wrap="square" rtlCol="0">
            <a:spAutoFit/>
          </a:bodyPr>
          <a:lstStyle/>
          <a:p>
            <a:pPr algn="ctr"/>
            <a:r>
              <a:rPr lang="es-ES" sz="2400" b="1" dirty="0">
                <a:solidFill>
                  <a:schemeClr val="bg1"/>
                </a:solidFill>
              </a:rPr>
              <a:t>4.6. Las </a:t>
            </a:r>
            <a:r>
              <a:rPr lang="es-ES" sz="2400" b="1" dirty="0" err="1">
                <a:solidFill>
                  <a:schemeClr val="bg1"/>
                </a:solidFill>
              </a:rPr>
              <a:t>estategias</a:t>
            </a:r>
            <a:r>
              <a:rPr lang="es-ES" sz="2400" b="1" dirty="0">
                <a:solidFill>
                  <a:schemeClr val="bg1"/>
                </a:solidFill>
              </a:rPr>
              <a:t> de las familias frente a la vivienda  </a:t>
            </a:r>
          </a:p>
        </p:txBody>
      </p:sp>
      <p:pic>
        <p:nvPicPr>
          <p:cNvPr id="14" name="Picture 2" descr="https://e00-expansion.uecdn.es/assets/multimedia/imagenes/2024/09/09/17258749558482.jpg">
            <a:extLst>
              <a:ext uri="{FF2B5EF4-FFF2-40B4-BE49-F238E27FC236}">
                <a16:creationId xmlns:a16="http://schemas.microsoft.com/office/drawing/2014/main" id="{36CB18B9-CDC1-4A51-9EEC-0CA41A67F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656" y="1254360"/>
            <a:ext cx="7289088" cy="5400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ángulo 1">
            <a:extLst>
              <a:ext uri="{FF2B5EF4-FFF2-40B4-BE49-F238E27FC236}">
                <a16:creationId xmlns:a16="http://schemas.microsoft.com/office/drawing/2014/main" id="{CE91D337-CEA1-42E4-BC64-AA47D353E7F1}"/>
              </a:ext>
            </a:extLst>
          </p:cNvPr>
          <p:cNvSpPr/>
          <p:nvPr/>
        </p:nvSpPr>
        <p:spPr>
          <a:xfrm>
            <a:off x="152509" y="3344695"/>
            <a:ext cx="4258345" cy="584775"/>
          </a:xfrm>
          <a:prstGeom prst="rect">
            <a:avLst/>
          </a:prstGeom>
        </p:spPr>
        <p:txBody>
          <a:bodyPr wrap="none">
            <a:spAutoFit/>
          </a:bodyPr>
          <a:lstStyle/>
          <a:p>
            <a:r>
              <a:rPr lang="es-ES" sz="3200" dirty="0">
                <a:solidFill>
                  <a:schemeClr val="bg1"/>
                </a:solidFill>
                <a:ea typeface="Calibri" panose="020F0502020204030204" pitchFamily="34" charset="0"/>
                <a:cs typeface="Times New Roman" panose="02020603050405020304" pitchFamily="18" charset="0"/>
              </a:rPr>
              <a:t>5.	Ideas para reflexionar</a:t>
            </a:r>
            <a:endParaRPr lang="es-ES" sz="3200" dirty="0">
              <a:solidFill>
                <a:schemeClr val="bg1"/>
              </a:solidFill>
            </a:endParaRPr>
          </a:p>
        </p:txBody>
      </p:sp>
    </p:spTree>
    <p:extLst>
      <p:ext uri="{BB962C8B-B14F-4D97-AF65-F5344CB8AC3E}">
        <p14:creationId xmlns:p14="http://schemas.microsoft.com/office/powerpoint/2010/main" val="387913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71351C-7F49-4A59-8EE8-4DB17765AF22}" type="slidenum">
              <a:rPr lang="ca-ES" smtClean="0"/>
              <a:pPr/>
              <a:t>4</a:t>
            </a:fld>
            <a:endParaRPr lang="ca-ES"/>
          </a:p>
        </p:txBody>
      </p:sp>
      <p:pic>
        <p:nvPicPr>
          <p:cNvPr id="3" name="Imagen 3" descr="Gráfico, Gráfico de proyección solar&#10;&#10;Descripción generada automáticamente">
            <a:extLst>
              <a:ext uri="{FF2B5EF4-FFF2-40B4-BE49-F238E27FC236}">
                <a16:creationId xmlns:a16="http://schemas.microsoft.com/office/drawing/2014/main" id="{99E23500-0938-4859-BDF4-50F6F1EDEE1B}"/>
              </a:ext>
            </a:extLst>
          </p:cNvPr>
          <p:cNvPicPr>
            <a:picLocks noChangeAspect="1"/>
          </p:cNvPicPr>
          <p:nvPr/>
        </p:nvPicPr>
        <p:blipFill>
          <a:blip r:embed="rId3"/>
          <a:stretch>
            <a:fillRect/>
          </a:stretch>
        </p:blipFill>
        <p:spPr>
          <a:xfrm>
            <a:off x="3771350" y="1007982"/>
            <a:ext cx="2706115" cy="3814389"/>
          </a:xfrm>
          <a:prstGeom prst="rect">
            <a:avLst/>
          </a:prstGeom>
        </p:spPr>
      </p:pic>
      <p:pic>
        <p:nvPicPr>
          <p:cNvPr id="10" name="Picture 4" descr="https://images-na.ssl-images-amazon.com/images/I/51Hlr5JZBoL._SX387_BO1,204,203,200_.jpg">
            <a:extLst>
              <a:ext uri="{FF2B5EF4-FFF2-40B4-BE49-F238E27FC236}">
                <a16:creationId xmlns:a16="http://schemas.microsoft.com/office/drawing/2014/main" id="{3F3E22EC-86F0-42E5-9E1A-EAF8D95D1A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9069" y="972012"/>
            <a:ext cx="1964489" cy="252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III Informe - Foessa">
            <a:extLst>
              <a:ext uri="{FF2B5EF4-FFF2-40B4-BE49-F238E27FC236}">
                <a16:creationId xmlns:a16="http://schemas.microsoft.com/office/drawing/2014/main" id="{C88ED65C-6E8A-42F6-8CE7-953F07A768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20" b="5707"/>
          <a:stretch/>
        </p:blipFill>
        <p:spPr bwMode="auto">
          <a:xfrm>
            <a:off x="1729252" y="3535556"/>
            <a:ext cx="1997158" cy="252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VI informe sobre exclusión y desarrollo social en España 2008 | Cáritas">
            <a:extLst>
              <a:ext uri="{FF2B5EF4-FFF2-40B4-BE49-F238E27FC236}">
                <a16:creationId xmlns:a16="http://schemas.microsoft.com/office/drawing/2014/main" id="{EBD8F246-5688-49A7-B0BA-F6D99C3CDE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90" y="972012"/>
            <a:ext cx="1615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El primer impacto de la crisis">
            <a:extLst>
              <a:ext uri="{FF2B5EF4-FFF2-40B4-BE49-F238E27FC236}">
                <a16:creationId xmlns:a16="http://schemas.microsoft.com/office/drawing/2014/main" id="{4B05B49C-8C3D-4088-B8A2-6DC1C4E1A0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90" y="3207028"/>
            <a:ext cx="1628722" cy="2340000"/>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CDF41EC7-731A-4382-B411-4DC3B0665F46}"/>
              </a:ext>
            </a:extLst>
          </p:cNvPr>
          <p:cNvSpPr txBox="1"/>
          <p:nvPr/>
        </p:nvSpPr>
        <p:spPr>
          <a:xfrm>
            <a:off x="244814" y="-48026"/>
            <a:ext cx="10456572" cy="954107"/>
          </a:xfrm>
          <a:prstGeom prst="rect">
            <a:avLst/>
          </a:prstGeom>
          <a:noFill/>
        </p:spPr>
        <p:txBody>
          <a:bodyPr wrap="square" rtlCol="0">
            <a:spAutoFit/>
          </a:bodyPr>
          <a:lstStyle/>
          <a:p>
            <a:r>
              <a:rPr lang="es-ES" sz="2800" b="1" dirty="0">
                <a:solidFill>
                  <a:schemeClr val="bg1"/>
                </a:solidFill>
                <a:latin typeface="+mj-lt"/>
                <a:ea typeface="+mj-ea"/>
              </a:rPr>
              <a:t>1.	Una sociedad en etapa de bonanza que esconde una crisis estructural</a:t>
            </a:r>
          </a:p>
        </p:txBody>
      </p:sp>
      <p:pic>
        <p:nvPicPr>
          <p:cNvPr id="15" name="Imagen 14">
            <a:extLst>
              <a:ext uri="{FF2B5EF4-FFF2-40B4-BE49-F238E27FC236}">
                <a16:creationId xmlns:a16="http://schemas.microsoft.com/office/drawing/2014/main" id="{948FF513-0E51-4DDD-B46A-EFFDF23FEEB8}"/>
              </a:ext>
            </a:extLst>
          </p:cNvPr>
          <p:cNvPicPr>
            <a:picLocks noChangeAspect="1"/>
          </p:cNvPicPr>
          <p:nvPr/>
        </p:nvPicPr>
        <p:blipFill>
          <a:blip r:embed="rId8"/>
          <a:stretch>
            <a:fillRect/>
          </a:stretch>
        </p:blipFill>
        <p:spPr>
          <a:xfrm>
            <a:off x="4265432" y="3273037"/>
            <a:ext cx="2467150" cy="3257696"/>
          </a:xfrm>
          <a:prstGeom prst="rect">
            <a:avLst/>
          </a:prstGeom>
        </p:spPr>
      </p:pic>
      <p:pic>
        <p:nvPicPr>
          <p:cNvPr id="2" name="Imagen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5426" y="2730425"/>
            <a:ext cx="2302287" cy="3357921"/>
          </a:xfrm>
          <a:prstGeom prst="rect">
            <a:avLst/>
          </a:prstGeom>
        </p:spPr>
      </p:pic>
      <p:pic>
        <p:nvPicPr>
          <p:cNvPr id="16" name="Picture 2" descr="VIII Informe - Foessa">
            <a:extLst>
              <a:ext uri="{FF2B5EF4-FFF2-40B4-BE49-F238E27FC236}">
                <a16:creationId xmlns:a16="http://schemas.microsoft.com/office/drawing/2014/main" id="{13E730C1-7637-4B9A-A6FE-2013A221C0DC}"/>
              </a:ext>
            </a:extLst>
          </p:cNvPr>
          <p:cNvPicPr>
            <a:picLocks noChangeAspect="1" noChangeArrowheads="1"/>
          </p:cNvPicPr>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l="3920" b="5707"/>
          <a:stretch/>
        </p:blipFill>
        <p:spPr bwMode="auto">
          <a:xfrm>
            <a:off x="8217802" y="1231472"/>
            <a:ext cx="3924109" cy="5220000"/>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C3524F23-9308-4145-98A1-7042FBF92C23}"/>
              </a:ext>
            </a:extLst>
          </p:cNvPr>
          <p:cNvSpPr txBox="1"/>
          <p:nvPr/>
        </p:nvSpPr>
        <p:spPr>
          <a:xfrm>
            <a:off x="8370562" y="1432289"/>
            <a:ext cx="2330824" cy="3262432"/>
          </a:xfrm>
          <a:prstGeom prst="rect">
            <a:avLst/>
          </a:prstGeom>
          <a:noFill/>
        </p:spPr>
        <p:txBody>
          <a:bodyPr wrap="square" rtlCol="0">
            <a:spAutoFit/>
          </a:bodyPr>
          <a:lstStyle/>
          <a:p>
            <a:pPr marL="342900" indent="-342900">
              <a:buAutoNum type="arabicPlain" startAt="2"/>
            </a:pPr>
            <a:r>
              <a:rPr lang="es-ES" b="1" dirty="0"/>
              <a:t>0       2       5</a:t>
            </a:r>
          </a:p>
          <a:p>
            <a:pPr marL="342900" indent="-342900">
              <a:buAutoNum type="arabicPlain" startAt="2"/>
            </a:pPr>
            <a:endParaRPr lang="es-ES" dirty="0"/>
          </a:p>
          <a:p>
            <a:r>
              <a:rPr lang="es-ES" sz="8000" dirty="0">
                <a:latin typeface="Arial Black" panose="020B0A04020102020204" pitchFamily="34" charset="0"/>
              </a:rPr>
              <a:t>IX</a:t>
            </a:r>
          </a:p>
          <a:p>
            <a:pPr marL="342900" indent="-342900">
              <a:buAutoNum type="arabicPlain" startAt="2"/>
            </a:pPr>
            <a:endParaRPr lang="es-ES" dirty="0"/>
          </a:p>
          <a:p>
            <a:r>
              <a:rPr lang="es-ES" dirty="0">
                <a:latin typeface="Arial Black" panose="020B0A04020102020204" pitchFamily="34" charset="0"/>
              </a:rPr>
              <a:t>INFORME SOBRE EXCLUSIÓN Y DESARROLLO SOCIAL</a:t>
            </a:r>
          </a:p>
        </p:txBody>
      </p:sp>
    </p:spTree>
    <p:extLst>
      <p:ext uri="{BB962C8B-B14F-4D97-AF65-F5344CB8AC3E}">
        <p14:creationId xmlns:p14="http://schemas.microsoft.com/office/powerpoint/2010/main" val="1637400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Catalunya</a:t>
            </a:r>
          </a:p>
        </p:txBody>
      </p:sp>
      <p:sp>
        <p:nvSpPr>
          <p:cNvPr id="9" name="Rectángulo 8"/>
          <p:cNvSpPr/>
          <p:nvPr/>
        </p:nvSpPr>
        <p:spPr>
          <a:xfrm>
            <a:off x="460374" y="1223425"/>
            <a:ext cx="11208341" cy="830997"/>
          </a:xfrm>
          <a:prstGeom prst="rect">
            <a:avLst/>
          </a:prstGeom>
        </p:spPr>
        <p:txBody>
          <a:bodyPr wrap="square">
            <a:spAutoFit/>
          </a:bodyPr>
          <a:lstStyle/>
          <a:p>
            <a:r>
              <a:rPr lang="es-ES" sz="2400" b="1" dirty="0"/>
              <a:t>1. Debemos considerar el conjunto de la ecuación: no vale con mejorar un solo elemento de la ecuación</a:t>
            </a:r>
          </a:p>
        </p:txBody>
      </p:sp>
      <p:sp>
        <p:nvSpPr>
          <p:cNvPr id="10" name="Rectángulo 9"/>
          <p:cNvSpPr/>
          <p:nvPr/>
        </p:nvSpPr>
        <p:spPr>
          <a:xfrm>
            <a:off x="460375" y="2413595"/>
            <a:ext cx="9632532" cy="461665"/>
          </a:xfrm>
          <a:prstGeom prst="rect">
            <a:avLst/>
          </a:prstGeom>
        </p:spPr>
        <p:txBody>
          <a:bodyPr wrap="square">
            <a:spAutoFit/>
          </a:bodyPr>
          <a:lstStyle/>
          <a:p>
            <a:r>
              <a:rPr lang="es-ES" sz="2400" b="1" dirty="0"/>
              <a:t>2. Ingresos: Mejorar mercado laboral</a:t>
            </a:r>
          </a:p>
        </p:txBody>
      </p:sp>
      <p:sp>
        <p:nvSpPr>
          <p:cNvPr id="11" name="Rectángulo 10"/>
          <p:cNvSpPr/>
          <p:nvPr/>
        </p:nvSpPr>
        <p:spPr>
          <a:xfrm>
            <a:off x="460375" y="4020225"/>
            <a:ext cx="9632532" cy="461665"/>
          </a:xfrm>
          <a:prstGeom prst="rect">
            <a:avLst/>
          </a:prstGeom>
        </p:spPr>
        <p:txBody>
          <a:bodyPr wrap="square">
            <a:spAutoFit/>
          </a:bodyPr>
          <a:lstStyle/>
          <a:p>
            <a:r>
              <a:rPr lang="es-ES" sz="2400" b="1" dirty="0"/>
              <a:t>4. Gastos: Incrementar parque de vivienda social en alquiler</a:t>
            </a:r>
          </a:p>
        </p:txBody>
      </p:sp>
      <p:sp>
        <p:nvSpPr>
          <p:cNvPr id="12" name="Rectángulo 11"/>
          <p:cNvSpPr/>
          <p:nvPr/>
        </p:nvSpPr>
        <p:spPr>
          <a:xfrm>
            <a:off x="460375" y="3243348"/>
            <a:ext cx="11661494" cy="461665"/>
          </a:xfrm>
          <a:prstGeom prst="rect">
            <a:avLst/>
          </a:prstGeom>
        </p:spPr>
        <p:txBody>
          <a:bodyPr wrap="square">
            <a:spAutoFit/>
          </a:bodyPr>
          <a:lstStyle/>
          <a:p>
            <a:r>
              <a:rPr lang="es-ES" sz="2400" b="1" dirty="0"/>
              <a:t>3. Ingresos: Mejorar cobertura e intensidad del sistema de garantía de rentas</a:t>
            </a:r>
          </a:p>
        </p:txBody>
      </p:sp>
      <p:sp>
        <p:nvSpPr>
          <p:cNvPr id="14" name="Rectángulo 13"/>
          <p:cNvSpPr/>
          <p:nvPr/>
        </p:nvSpPr>
        <p:spPr>
          <a:xfrm>
            <a:off x="1313009" y="4765643"/>
            <a:ext cx="9383076" cy="954107"/>
          </a:xfrm>
          <a:prstGeom prst="rect">
            <a:avLst/>
          </a:prstGeom>
        </p:spPr>
        <p:txBody>
          <a:bodyPr wrap="square">
            <a:spAutoFit/>
          </a:bodyPr>
          <a:lstStyle/>
          <a:p>
            <a:pPr algn="ctr"/>
            <a:r>
              <a:rPr lang="es-ES" sz="2800" b="1" dirty="0">
                <a:solidFill>
                  <a:srgbClr val="00B050"/>
                </a:solidFill>
              </a:rPr>
              <a:t>CONSTRUIR UN NUEVO RELATO EN TORNO A LA VIVIENDA </a:t>
            </a:r>
          </a:p>
          <a:p>
            <a:pPr algn="ctr"/>
            <a:r>
              <a:rPr lang="es-ES" sz="2800" b="1" dirty="0">
                <a:solidFill>
                  <a:srgbClr val="00B050"/>
                </a:solidFill>
              </a:rPr>
              <a:t>No encontrarnos con los mismos perdedores de siempre</a:t>
            </a:r>
          </a:p>
        </p:txBody>
      </p:sp>
      <p:sp>
        <p:nvSpPr>
          <p:cNvPr id="13" name="Rectángulo 12"/>
          <p:cNvSpPr/>
          <p:nvPr/>
        </p:nvSpPr>
        <p:spPr>
          <a:xfrm>
            <a:off x="1313009" y="5765655"/>
            <a:ext cx="9383076" cy="523220"/>
          </a:xfrm>
          <a:prstGeom prst="rect">
            <a:avLst/>
          </a:prstGeom>
        </p:spPr>
        <p:txBody>
          <a:bodyPr wrap="square">
            <a:spAutoFit/>
          </a:bodyPr>
          <a:lstStyle/>
          <a:p>
            <a:pPr algn="ctr"/>
            <a:r>
              <a:rPr lang="es-ES" sz="2800" b="1" dirty="0">
                <a:solidFill>
                  <a:srgbClr val="7030A0"/>
                </a:solidFill>
              </a:rPr>
              <a:t>PROBLEMA POLÍTICO, ESTRUCTURAL Y COLECTIVO</a:t>
            </a:r>
          </a:p>
        </p:txBody>
      </p:sp>
    </p:spTree>
    <p:extLst>
      <p:ext uri="{BB962C8B-B14F-4D97-AF65-F5344CB8AC3E}">
        <p14:creationId xmlns:p14="http://schemas.microsoft.com/office/powerpoint/2010/main" val="3053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4"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a:t>Catalunya</a:t>
            </a:r>
          </a:p>
        </p:txBody>
      </p:sp>
      <p:sp>
        <p:nvSpPr>
          <p:cNvPr id="3" name="Subtítulo 2"/>
          <p:cNvSpPr>
            <a:spLocks noGrp="1"/>
          </p:cNvSpPr>
          <p:nvPr>
            <p:ph type="subTitle" idx="1"/>
          </p:nvPr>
        </p:nvSpPr>
        <p:spPr>
          <a:xfrm>
            <a:off x="233740" y="1240521"/>
            <a:ext cx="10239330" cy="4022652"/>
          </a:xfrm>
        </p:spPr>
        <p:txBody>
          <a:bodyPr>
            <a:noAutofit/>
          </a:bodyPr>
          <a:lstStyle/>
          <a:p>
            <a:pPr fontAlgn="base"/>
            <a:r>
              <a:rPr lang="es-ES" b="1" dirty="0">
                <a:solidFill>
                  <a:schemeClr val="tx1"/>
                </a:solidFill>
                <a:latin typeface="+mj-lt"/>
              </a:rPr>
              <a:t>La pérdida del valor social de la vivienda </a:t>
            </a:r>
          </a:p>
          <a:p>
            <a:pPr fontAlgn="base"/>
            <a:endParaRPr lang="es-ES" b="1" dirty="0">
              <a:solidFill>
                <a:schemeClr val="tx1"/>
              </a:solidFill>
              <a:latin typeface="+mj-lt"/>
            </a:endParaRPr>
          </a:p>
          <a:p>
            <a:pPr fontAlgn="base"/>
            <a:r>
              <a:rPr lang="es-ES" b="1" dirty="0">
                <a:solidFill>
                  <a:schemeClr val="tx1"/>
                </a:solidFill>
                <a:latin typeface="+mj-lt"/>
              </a:rPr>
              <a:t>El derecho a la vivienda versus el derecho a la inversión  </a:t>
            </a:r>
          </a:p>
          <a:p>
            <a:pPr fontAlgn="base"/>
            <a:endParaRPr lang="es-ES" b="1" dirty="0">
              <a:solidFill>
                <a:schemeClr val="tx1"/>
              </a:solidFill>
              <a:latin typeface="+mj-lt"/>
            </a:endParaRPr>
          </a:p>
          <a:p>
            <a:pPr fontAlgn="base"/>
            <a:r>
              <a:rPr lang="es-ES" b="1" dirty="0">
                <a:solidFill>
                  <a:schemeClr val="tx1"/>
                </a:solidFill>
              </a:rPr>
              <a:t>El problema de la vivienda en España es un reflejo de tensiones más amplias entre turismo, desarrollo urbano y la calidad.</a:t>
            </a:r>
            <a:r>
              <a:rPr lang="es-ES" b="1" dirty="0"/>
              <a:t> vida de los residentes locales. </a:t>
            </a:r>
          </a:p>
          <a:p>
            <a:pPr fontAlgn="base"/>
            <a:r>
              <a:rPr lang="es-ES" b="1" dirty="0">
                <a:solidFill>
                  <a:schemeClr val="tx1"/>
                </a:solidFill>
                <a:latin typeface="+mj-lt"/>
              </a:rPr>
              <a:t>La cara oculta del turismo (Ibiza)</a:t>
            </a:r>
          </a:p>
          <a:p>
            <a:pPr fontAlgn="base"/>
            <a:endParaRPr lang="es-ES" b="1" dirty="0">
              <a:solidFill>
                <a:schemeClr val="tx1"/>
              </a:solidFill>
              <a:latin typeface="+mj-lt"/>
            </a:endParaRPr>
          </a:p>
          <a:p>
            <a:r>
              <a:rPr lang="es-ES" b="1" dirty="0">
                <a:solidFill>
                  <a:schemeClr val="tx1"/>
                </a:solidFill>
                <a:latin typeface="+mj-lt"/>
              </a:rPr>
              <a:t>Diferencia con otros momentos históricos recientes (Estructura y coyuntura)</a:t>
            </a:r>
          </a:p>
          <a:p>
            <a:endParaRPr lang="es-ES" b="1" dirty="0">
              <a:solidFill>
                <a:schemeClr val="tx1"/>
              </a:solidFill>
              <a:latin typeface="+mj-lt"/>
            </a:endParaRPr>
          </a:p>
          <a:p>
            <a:r>
              <a:rPr lang="es-ES" b="1" dirty="0">
                <a:solidFill>
                  <a:schemeClr val="tx1"/>
                </a:solidFill>
                <a:latin typeface="+mj-lt"/>
              </a:rPr>
              <a:t>Quiénes son las personas más vulnerables frente a la actual crisis de la vivienda</a:t>
            </a:r>
          </a:p>
          <a:p>
            <a:pPr fontAlgn="base"/>
            <a:endParaRPr lang="es-ES" dirty="0">
              <a:solidFill>
                <a:schemeClr val="tx1"/>
              </a:solidFill>
              <a:latin typeface="+mj-lt"/>
            </a:endParaRPr>
          </a:p>
        </p:txBody>
      </p:sp>
      <p:sp>
        <p:nvSpPr>
          <p:cNvPr id="9" name="CuadroTexto 8">
            <a:extLst>
              <a:ext uri="{FF2B5EF4-FFF2-40B4-BE49-F238E27FC236}">
                <a16:creationId xmlns:a16="http://schemas.microsoft.com/office/drawing/2014/main" id="{F205D5C2-74B8-4BF6-AAC5-DB76F37A0225}"/>
              </a:ext>
            </a:extLst>
          </p:cNvPr>
          <p:cNvSpPr txBox="1"/>
          <p:nvPr/>
        </p:nvSpPr>
        <p:spPr>
          <a:xfrm>
            <a:off x="-2718506" y="252316"/>
            <a:ext cx="9384479" cy="461665"/>
          </a:xfrm>
          <a:prstGeom prst="rect">
            <a:avLst/>
          </a:prstGeom>
          <a:noFill/>
        </p:spPr>
        <p:txBody>
          <a:bodyPr wrap="square" rtlCol="0">
            <a:spAutoFit/>
          </a:bodyPr>
          <a:lstStyle/>
          <a:p>
            <a:pPr algn="ctr"/>
            <a:r>
              <a:rPr lang="es-ES" sz="2400" b="1" dirty="0">
                <a:solidFill>
                  <a:schemeClr val="bg1"/>
                </a:solidFill>
                <a:latin typeface="+mj-lt"/>
                <a:ea typeface="+mj-ea"/>
              </a:rPr>
              <a:t>PARA REFLEXIONAR…</a:t>
            </a:r>
          </a:p>
        </p:txBody>
      </p:sp>
    </p:spTree>
    <p:extLst>
      <p:ext uri="{BB962C8B-B14F-4D97-AF65-F5344CB8AC3E}">
        <p14:creationId xmlns:p14="http://schemas.microsoft.com/office/powerpoint/2010/main" val="3721677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3838" y="874454"/>
            <a:ext cx="10326862" cy="5109091"/>
          </a:xfrm>
          <a:prstGeom prst="rect">
            <a:avLst/>
          </a:prstGeom>
        </p:spPr>
        <p:txBody>
          <a:bodyPr wrap="square">
            <a:spAutoFit/>
          </a:bodyPr>
          <a:lstStyle/>
          <a:p>
            <a:r>
              <a:rPr lang="es-ES" sz="2800" dirty="0">
                <a:solidFill>
                  <a:schemeClr val="bg1"/>
                </a:solidFill>
              </a:rPr>
              <a:t>“Comulgar la comunión nos sitúa también a nosotros, a todos, en un horizonte de comunión de vida, de comunión de bienes y de comunión de misión que logre, así, mostrar la cercanía de la Iglesia a los problemas que ocurren, que por supuesto tienen una dimensión económica y política que va más allá de nuestra acción concreta, personal, coherente con nuestra Fe, pues no podemos dejar de lado nuestra propia responsabilidad para actuar de forma directa, en este caso, en el arrendamiento de la vivienda y de forma indirecta también a través de nuestra acción política, a través de nuestra reflexión moral que hagamos llegar al resto de los ciudadanos”.</a:t>
            </a:r>
          </a:p>
          <a:p>
            <a:endParaRPr lang="es-ES" sz="2800" dirty="0">
              <a:solidFill>
                <a:schemeClr val="bg1"/>
              </a:solidFill>
            </a:endParaRPr>
          </a:p>
          <a:p>
            <a:r>
              <a:rPr lang="es-ES" sz="2000" b="1" dirty="0">
                <a:solidFill>
                  <a:schemeClr val="bg1"/>
                </a:solidFill>
              </a:rPr>
              <a:t>Carta Pastoral (1-15 de julio de 2025)</a:t>
            </a:r>
            <a:r>
              <a:rPr lang="es-ES" sz="2000" dirty="0">
                <a:solidFill>
                  <a:schemeClr val="bg1"/>
                </a:solidFill>
              </a:rPr>
              <a:t>  Luis Argüello</a:t>
            </a:r>
            <a:endParaRPr lang="es-ES" sz="8000" b="1" dirty="0">
              <a:solidFill>
                <a:schemeClr val="bg1"/>
              </a:solidFill>
            </a:endParaRPr>
          </a:p>
        </p:txBody>
      </p:sp>
    </p:spTree>
    <p:extLst>
      <p:ext uri="{BB962C8B-B14F-4D97-AF65-F5344CB8AC3E}">
        <p14:creationId xmlns:p14="http://schemas.microsoft.com/office/powerpoint/2010/main" val="30888312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49497" y="5217366"/>
            <a:ext cx="11067644" cy="1458000"/>
          </a:xfrm>
        </p:spPr>
        <p:txBody>
          <a:bodyPr>
            <a:noAutofit/>
          </a:bodyPr>
          <a:lstStyle/>
          <a:p>
            <a:pPr algn="l"/>
            <a:r>
              <a:rPr lang="es-ES" sz="2400" dirty="0"/>
              <a:t>Raúl Flores</a:t>
            </a:r>
            <a:endParaRPr lang="es-ES" sz="1200" dirty="0"/>
          </a:p>
        </p:txBody>
      </p:sp>
      <p:sp>
        <p:nvSpPr>
          <p:cNvPr id="3" name="Rectángulo 2"/>
          <p:cNvSpPr/>
          <p:nvPr/>
        </p:nvSpPr>
        <p:spPr>
          <a:xfrm>
            <a:off x="696738" y="2336656"/>
            <a:ext cx="8158150" cy="923330"/>
          </a:xfrm>
          <a:prstGeom prst="rect">
            <a:avLst/>
          </a:prstGeom>
        </p:spPr>
        <p:txBody>
          <a:bodyPr wrap="square">
            <a:spAutoFit/>
          </a:bodyPr>
          <a:lstStyle/>
          <a:p>
            <a:r>
              <a:rPr lang="es-ES" sz="5400" b="1" dirty="0">
                <a:solidFill>
                  <a:schemeClr val="bg1"/>
                </a:solidFill>
              </a:rPr>
              <a:t>MUCHAS GRACIAS</a:t>
            </a:r>
          </a:p>
        </p:txBody>
      </p:sp>
      <p:grpSp>
        <p:nvGrpSpPr>
          <p:cNvPr id="6" name="Grupo 5"/>
          <p:cNvGrpSpPr/>
          <p:nvPr/>
        </p:nvGrpSpPr>
        <p:grpSpPr>
          <a:xfrm>
            <a:off x="3630432" y="5564916"/>
            <a:ext cx="6347430" cy="754864"/>
            <a:chOff x="4232315" y="5483891"/>
            <a:chExt cx="6347430" cy="754864"/>
          </a:xfrm>
        </p:grpSpPr>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315" y="5483891"/>
              <a:ext cx="754864" cy="754864"/>
            </a:xfrm>
            <a:prstGeom prst="rect">
              <a:avLst/>
            </a:prstGeom>
          </p:spPr>
        </p:pic>
        <p:sp>
          <p:nvSpPr>
            <p:cNvPr id="5" name="CuadroTexto 4"/>
            <p:cNvSpPr txBox="1"/>
            <p:nvPr/>
          </p:nvSpPr>
          <p:spPr>
            <a:xfrm>
              <a:off x="5123566" y="5676657"/>
              <a:ext cx="5456179" cy="369332"/>
            </a:xfrm>
            <a:prstGeom prst="rect">
              <a:avLst/>
            </a:prstGeom>
            <a:noFill/>
          </p:spPr>
          <p:txBody>
            <a:bodyPr wrap="square" rtlCol="0">
              <a:spAutoFit/>
            </a:bodyPr>
            <a:lstStyle/>
            <a:p>
              <a:r>
                <a:rPr lang="es-ES" dirty="0">
                  <a:solidFill>
                    <a:schemeClr val="bg1"/>
                  </a:solidFill>
                </a:rPr>
                <a:t>https://www.linkedin.com/in/raul-flores/</a:t>
              </a:r>
            </a:p>
          </p:txBody>
        </p:sp>
      </p:grpSp>
    </p:spTree>
    <p:extLst>
      <p:ext uri="{BB962C8B-B14F-4D97-AF65-F5344CB8AC3E}">
        <p14:creationId xmlns:p14="http://schemas.microsoft.com/office/powerpoint/2010/main" val="1018788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ítulo 1">
            <a:extLst>
              <a:ext uri="{FF2B5EF4-FFF2-40B4-BE49-F238E27FC236}">
                <a16:creationId xmlns:a16="http://schemas.microsoft.com/office/drawing/2014/main" id="{14747D71-64AE-4801-AD88-742A32DFC28E}"/>
              </a:ext>
            </a:extLst>
          </p:cNvPr>
          <p:cNvSpPr>
            <a:spLocks noGrp="1"/>
          </p:cNvSpPr>
          <p:nvPr>
            <p:ph type="ctrTitle"/>
          </p:nvPr>
        </p:nvSpPr>
        <p:spPr>
          <a:xfrm>
            <a:off x="119741" y="-102561"/>
            <a:ext cx="12072259" cy="1031030"/>
          </a:xfrm>
        </p:spPr>
        <p:txBody>
          <a:bodyPr>
            <a:normAutofit/>
          </a:bodyPr>
          <a:lstStyle/>
          <a:p>
            <a:pPr algn="l">
              <a:buClr>
                <a:schemeClr val="bg1"/>
              </a:buClr>
            </a:pPr>
            <a:r>
              <a:rPr lang="es-ES" sz="2400" dirty="0">
                <a:latin typeface="+mj-lt"/>
                <a:cs typeface="+mn-cs"/>
              </a:rPr>
              <a:t>UNA MAREA ALTA LEVANTA TODOS LOS BARCOS… </a:t>
            </a:r>
            <a:br>
              <a:rPr lang="es-ES" sz="2400" dirty="0">
                <a:latin typeface="+mj-lt"/>
                <a:cs typeface="+mn-cs"/>
              </a:rPr>
            </a:br>
            <a:r>
              <a:rPr lang="es-ES" sz="2400" dirty="0">
                <a:latin typeface="+mj-lt"/>
                <a:cs typeface="+mn-cs"/>
              </a:rPr>
              <a:t>PERO EL FONDO DEL MAR NO CAMBIA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925" y="928466"/>
            <a:ext cx="8474691" cy="5929533"/>
          </a:xfrm>
          <a:prstGeom prst="rect">
            <a:avLst/>
          </a:prstGeom>
        </p:spPr>
      </p:pic>
    </p:spTree>
    <p:extLst>
      <p:ext uri="{BB962C8B-B14F-4D97-AF65-F5344CB8AC3E}">
        <p14:creationId xmlns:p14="http://schemas.microsoft.com/office/powerpoint/2010/main" val="13943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white"/>
                </a:solidFill>
                <a:effectLst/>
                <a:uLnTx/>
                <a:uFillTx/>
                <a:latin typeface="Calibri"/>
                <a:ea typeface="+mn-ea"/>
                <a:cs typeface="+mn-cs"/>
              </a:rPr>
              <a:t>carácter asimétrico de los efectos del ciclo económico sobre la desigualdad y la pobreza, con rápidos crecimientos en las recesiones y descensos más pausados en </a:t>
            </a:r>
          </a:p>
        </p:txBody>
      </p:sp>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CuadroTexto 5">
            <a:extLst>
              <a:ext uri="{FF2B5EF4-FFF2-40B4-BE49-F238E27FC236}">
                <a16:creationId xmlns:a16="http://schemas.microsoft.com/office/drawing/2014/main" id="{7904B302-7E49-4FDE-916F-E78C66DDD980}"/>
              </a:ext>
            </a:extLst>
          </p:cNvPr>
          <p:cNvSpPr txBox="1"/>
          <p:nvPr/>
        </p:nvSpPr>
        <p:spPr>
          <a:xfrm>
            <a:off x="188373" y="146298"/>
            <a:ext cx="938447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mj-lt"/>
                <a:ea typeface="+mn-ea"/>
                <a:cs typeface="+mn-cs"/>
              </a:rPr>
              <a:t>UNA MAREA ALTA LEVANTA TODOS LOS BARCOS…</a:t>
            </a:r>
          </a:p>
        </p:txBody>
      </p:sp>
      <p:sp>
        <p:nvSpPr>
          <p:cNvPr id="3" name="Rectángulo 2">
            <a:extLst>
              <a:ext uri="{FF2B5EF4-FFF2-40B4-BE49-F238E27FC236}">
                <a16:creationId xmlns:a16="http://schemas.microsoft.com/office/drawing/2014/main" id="{DDEC0D89-FD1A-4499-8C10-351938D387BF}"/>
              </a:ext>
            </a:extLst>
          </p:cNvPr>
          <p:cNvSpPr/>
          <p:nvPr/>
        </p:nvSpPr>
        <p:spPr>
          <a:xfrm>
            <a:off x="9227268" y="2200556"/>
            <a:ext cx="2964732" cy="313932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MYAIA T+ Neutra Text TF"/>
                <a:ea typeface="+mn-ea"/>
                <a:cs typeface="+mn-cs"/>
              </a:rPr>
              <a:t> Elevada creación de empleo, que ha provocado un descenso de la tasa de desempleo con datos a mitad de 2024 similares a los observados justo antes de la crisis financiera de 2008. </a:t>
            </a:r>
            <a:endParaRPr kumimoji="0" lang="es-ES"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n 4">
            <a:extLst>
              <a:ext uri="{FF2B5EF4-FFF2-40B4-BE49-F238E27FC236}">
                <a16:creationId xmlns:a16="http://schemas.microsoft.com/office/drawing/2014/main" id="{4299E989-F9D1-4ED7-86A2-E2528BD80D39}"/>
              </a:ext>
            </a:extLst>
          </p:cNvPr>
          <p:cNvPicPr>
            <a:picLocks noChangeAspect="1"/>
          </p:cNvPicPr>
          <p:nvPr/>
        </p:nvPicPr>
        <p:blipFill>
          <a:blip r:embed="rId3"/>
          <a:stretch>
            <a:fillRect/>
          </a:stretch>
        </p:blipFill>
        <p:spPr>
          <a:xfrm>
            <a:off x="107773" y="1107814"/>
            <a:ext cx="9119495" cy="5604158"/>
          </a:xfrm>
          <a:prstGeom prst="rect">
            <a:avLst/>
          </a:prstGeom>
        </p:spPr>
      </p:pic>
    </p:spTree>
    <p:extLst>
      <p:ext uri="{BB962C8B-B14F-4D97-AF65-F5344CB8AC3E}">
        <p14:creationId xmlns:p14="http://schemas.microsoft.com/office/powerpoint/2010/main" val="2370572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white"/>
                </a:solidFill>
                <a:effectLst/>
                <a:uLnTx/>
                <a:uFillTx/>
                <a:latin typeface="Calibri"/>
                <a:ea typeface="+mn-ea"/>
                <a:cs typeface="+mn-cs"/>
              </a:rPr>
              <a:t>carácter asimétrico de los efectos del ciclo económico sobre la desigualdad y la pobreza, con rápidos crecimientos en las recesiones y descensos más pausados en </a:t>
            </a:r>
          </a:p>
        </p:txBody>
      </p:sp>
      <p:sp>
        <p:nvSpPr>
          <p:cNvPr id="8" name="Marcador de número de diapositiva 7"/>
          <p:cNvSpPr>
            <a:spLocks noGrp="1"/>
          </p:cNvSpPr>
          <p:nvPr>
            <p:ph type="sldNum" sz="quarter" idx="4294967295"/>
          </p:nvPr>
        </p:nvSpPr>
        <p:spPr>
          <a:xfrm>
            <a:off x="9757627" y="5161711"/>
            <a:ext cx="2133600" cy="274637"/>
          </a:xfrm>
          <a:prstGeom prst="rect">
            <a:avLst/>
          </a:prstGeom>
        </p:spPr>
        <p:txBody>
          <a:bodyPr vert="horz" lIns="91440" tIns="45720" rIns="91440" bIns="45720" rtlCol="0" anchor="ctr"/>
          <a:lstStyle>
            <a:defPPr>
              <a:defRPr lang="ca-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71351C-7F49-4A59-8EE8-4DB17765AF22}" type="slidenum">
              <a:rPr kumimoji="0" lang="ca-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a-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ectángulo 2">
            <a:extLst>
              <a:ext uri="{FF2B5EF4-FFF2-40B4-BE49-F238E27FC236}">
                <a16:creationId xmlns:a16="http://schemas.microsoft.com/office/drawing/2014/main" id="{DDEC0D89-FD1A-4499-8C10-351938D387BF}"/>
              </a:ext>
            </a:extLst>
          </p:cNvPr>
          <p:cNvSpPr/>
          <p:nvPr/>
        </p:nvSpPr>
        <p:spPr>
          <a:xfrm>
            <a:off x="8944827" y="2200556"/>
            <a:ext cx="3247173" cy="280076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MYAIA T+ Neutra Text TF"/>
                <a:ea typeface="+mn-ea"/>
                <a:cs typeface="+mn-cs"/>
              </a:rPr>
              <a:t>Carácter asimétrico de los efectos del ciclo económico sobre la desigualdad y la pobreza, con rápidos crecimientos en las recesiones y descensos más pausados en las expansiones</a:t>
            </a:r>
            <a:endParaRPr kumimoji="0" lang="es-ES"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Imagen 1">
            <a:extLst>
              <a:ext uri="{FF2B5EF4-FFF2-40B4-BE49-F238E27FC236}">
                <a16:creationId xmlns:a16="http://schemas.microsoft.com/office/drawing/2014/main" id="{A6D1D44E-8B25-4C5D-A4EA-7CBA95C32C06}"/>
              </a:ext>
            </a:extLst>
          </p:cNvPr>
          <p:cNvPicPr>
            <a:picLocks noChangeAspect="1"/>
          </p:cNvPicPr>
          <p:nvPr/>
        </p:nvPicPr>
        <p:blipFill>
          <a:blip r:embed="rId3"/>
          <a:stretch>
            <a:fillRect/>
          </a:stretch>
        </p:blipFill>
        <p:spPr>
          <a:xfrm>
            <a:off x="-25593" y="979268"/>
            <a:ext cx="9030447" cy="5586632"/>
          </a:xfrm>
          <a:prstGeom prst="rect">
            <a:avLst/>
          </a:prstGeom>
        </p:spPr>
      </p:pic>
      <p:sp>
        <p:nvSpPr>
          <p:cNvPr id="7" name="CuadroTexto 6">
            <a:extLst>
              <a:ext uri="{FF2B5EF4-FFF2-40B4-BE49-F238E27FC236}">
                <a16:creationId xmlns:a16="http://schemas.microsoft.com/office/drawing/2014/main" id="{7904B302-7E49-4FDE-916F-E78C66DDD980}"/>
              </a:ext>
            </a:extLst>
          </p:cNvPr>
          <p:cNvSpPr txBox="1"/>
          <p:nvPr/>
        </p:nvSpPr>
        <p:spPr>
          <a:xfrm>
            <a:off x="216294" y="137792"/>
            <a:ext cx="938447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mj-lt"/>
                <a:ea typeface="+mn-ea"/>
                <a:cs typeface="+mn-cs"/>
              </a:rPr>
              <a:t>UNA MAREA ALTA LEVANTA TODOS LOS BARCOS…</a:t>
            </a:r>
          </a:p>
        </p:txBody>
      </p:sp>
    </p:spTree>
    <p:extLst>
      <p:ext uri="{BB962C8B-B14F-4D97-AF65-F5344CB8AC3E}">
        <p14:creationId xmlns:p14="http://schemas.microsoft.com/office/powerpoint/2010/main" val="2210398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white"/>
                </a:solidFill>
                <a:effectLst/>
                <a:uLnTx/>
                <a:uFillTx/>
                <a:latin typeface="Calibri"/>
                <a:ea typeface="+mn-ea"/>
                <a:cs typeface="+mn-cs"/>
              </a:rPr>
              <a:t>carácter asimétrico de los efectos del ciclo económico sobre la desigualdad y la pobreza, con rápidos crecimientos en las recesiones y descensos más pausados en </a:t>
            </a:r>
          </a:p>
        </p:txBody>
      </p:sp>
      <p:sp>
        <p:nvSpPr>
          <p:cNvPr id="10" name="CuadroTexto 9">
            <a:extLst>
              <a:ext uri="{FF2B5EF4-FFF2-40B4-BE49-F238E27FC236}">
                <a16:creationId xmlns:a16="http://schemas.microsoft.com/office/drawing/2014/main" id="{B2BB2091-CE3C-42F1-813D-D63F9699CE0A}"/>
              </a:ext>
            </a:extLst>
          </p:cNvPr>
          <p:cNvSpPr txBox="1"/>
          <p:nvPr/>
        </p:nvSpPr>
        <p:spPr>
          <a:xfrm>
            <a:off x="205169" y="1456322"/>
            <a:ext cx="5391650" cy="4524315"/>
          </a:xfrm>
          <a:prstGeom prst="rect">
            <a:avLst/>
          </a:prstGeom>
          <a:noFill/>
        </p:spPr>
        <p:txBody>
          <a:bodyPr wrap="square" rtlCol="0">
            <a:spAutoFit/>
          </a:bodyPr>
          <a:lstStyle/>
          <a:p>
            <a:pPr marL="285750" indent="-285750">
              <a:buFont typeface="Arial" panose="020B0604020202020204" pitchFamily="34" charset="0"/>
              <a:buChar char="•"/>
            </a:pPr>
            <a:r>
              <a:rPr lang="es-ES" sz="2400" dirty="0"/>
              <a:t>Una economía que se recupera, pero no para todos</a:t>
            </a:r>
          </a:p>
          <a:p>
            <a:pPr marL="285750" indent="-285750">
              <a:buFont typeface="Arial" panose="020B0604020202020204" pitchFamily="34" charset="0"/>
              <a:buChar char="•"/>
            </a:pPr>
            <a:endParaRPr lang="es-ES" sz="2400" dirty="0"/>
          </a:p>
          <a:p>
            <a:pPr marL="285750" indent="-285750">
              <a:buFont typeface="Arial" panose="020B0604020202020204" pitchFamily="34" charset="0"/>
              <a:buChar char="•"/>
            </a:pPr>
            <a:r>
              <a:rPr lang="es-ES" sz="2400" dirty="0"/>
              <a:t>Un mercado de trabajo en recuperación con algunas sombras</a:t>
            </a:r>
          </a:p>
          <a:p>
            <a:pPr marL="285750" indent="-285750">
              <a:buFont typeface="Arial" panose="020B0604020202020204" pitchFamily="34" charset="0"/>
              <a:buChar char="•"/>
            </a:pPr>
            <a:endParaRPr lang="es-ES" sz="2400" dirty="0"/>
          </a:p>
          <a:p>
            <a:pPr marL="285750" indent="-285750">
              <a:buFont typeface="Arial" panose="020B0604020202020204" pitchFamily="34" charset="0"/>
              <a:buChar char="•"/>
            </a:pPr>
            <a:r>
              <a:rPr lang="es-ES" sz="2400" dirty="0"/>
              <a:t>Evolución del PIB gracias al consumo y las exportaciones</a:t>
            </a:r>
            <a:r>
              <a:rPr lang="es-ES" sz="2400" dirty="0">
                <a:sym typeface="Wingdings" panose="05000000000000000000" pitchFamily="2" charset="2"/>
              </a:rPr>
              <a:t>. </a:t>
            </a:r>
          </a:p>
          <a:p>
            <a:pPr marL="285750" indent="-285750">
              <a:buFont typeface="Arial" panose="020B0604020202020204" pitchFamily="34" charset="0"/>
              <a:buChar char="•"/>
            </a:pPr>
            <a:endParaRPr lang="es-ES" sz="2400" dirty="0">
              <a:sym typeface="Wingdings" panose="05000000000000000000" pitchFamily="2" charset="2"/>
            </a:endParaRPr>
          </a:p>
          <a:p>
            <a:pPr marL="285750" indent="-285750">
              <a:buFont typeface="Arial" panose="020B0604020202020204" pitchFamily="34" charset="0"/>
              <a:buChar char="•"/>
            </a:pPr>
            <a:r>
              <a:rPr lang="es-ES" sz="2400" dirty="0">
                <a:sym typeface="Wingdings" panose="05000000000000000000" pitchFamily="2" charset="2"/>
              </a:rPr>
              <a:t>Quienes sufrieron crisis financiera + crisis COVID siguen sin recuperarse.</a:t>
            </a:r>
          </a:p>
          <a:p>
            <a:pPr marL="285750" indent="-285750">
              <a:buFont typeface="Arial" panose="020B0604020202020204" pitchFamily="34" charset="0"/>
              <a:buChar char="•"/>
            </a:pPr>
            <a:endParaRPr lang="es-ES" sz="2400" dirty="0">
              <a:sym typeface="Wingdings" panose="05000000000000000000" pitchFamily="2" charset="2"/>
            </a:endParaRPr>
          </a:p>
        </p:txBody>
      </p:sp>
      <p:sp>
        <p:nvSpPr>
          <p:cNvPr id="2" name="Rectángulo 1"/>
          <p:cNvSpPr/>
          <p:nvPr/>
        </p:nvSpPr>
        <p:spPr>
          <a:xfrm>
            <a:off x="475076" y="203075"/>
            <a:ext cx="6578339" cy="461665"/>
          </a:xfrm>
          <a:prstGeom prst="rect">
            <a:avLst/>
          </a:prstGeom>
        </p:spPr>
        <p:txBody>
          <a:bodyPr wrap="none">
            <a:spAutoFit/>
          </a:bodyPr>
          <a:lstStyle/>
          <a:p>
            <a:r>
              <a:rPr lang="es-ES" sz="2400" b="1" dirty="0">
                <a:solidFill>
                  <a:schemeClr val="bg1"/>
                </a:solidFill>
              </a:rPr>
              <a:t>LAS CRISIS GENERAN IMPACTOS MUY DESIGUALES</a:t>
            </a:r>
          </a:p>
        </p:txBody>
      </p:sp>
      <p:pic>
        <p:nvPicPr>
          <p:cNvPr id="9" name="Imagen 8">
            <a:extLst>
              <a:ext uri="{FF2B5EF4-FFF2-40B4-BE49-F238E27FC236}">
                <a16:creationId xmlns:a16="http://schemas.microsoft.com/office/drawing/2014/main" id="{406C5121-031C-4693-82A8-C826D6F30F9B}"/>
              </a:ext>
            </a:extLst>
          </p:cNvPr>
          <p:cNvPicPr>
            <a:picLocks noChangeAspect="1"/>
          </p:cNvPicPr>
          <p:nvPr/>
        </p:nvPicPr>
        <p:blipFill>
          <a:blip r:embed="rId3"/>
          <a:stretch>
            <a:fillRect/>
          </a:stretch>
        </p:blipFill>
        <p:spPr>
          <a:xfrm>
            <a:off x="5801988" y="2802615"/>
            <a:ext cx="6318643" cy="3996115"/>
          </a:xfrm>
          <a:prstGeom prst="rect">
            <a:avLst/>
          </a:prstGeom>
        </p:spPr>
      </p:pic>
      <p:sp>
        <p:nvSpPr>
          <p:cNvPr id="3" name="Rectángulo 2"/>
          <p:cNvSpPr/>
          <p:nvPr/>
        </p:nvSpPr>
        <p:spPr>
          <a:xfrm>
            <a:off x="7113263" y="2084941"/>
            <a:ext cx="4226740" cy="646331"/>
          </a:xfrm>
          <a:prstGeom prst="rect">
            <a:avLst/>
          </a:prstGeom>
        </p:spPr>
        <p:txBody>
          <a:bodyPr wrap="square">
            <a:spAutoFit/>
          </a:bodyPr>
          <a:lstStyle/>
          <a:p>
            <a:pPr algn="ctr"/>
            <a:r>
              <a:rPr lang="es-ES" b="1" dirty="0"/>
              <a:t>Incremento constante de la privación material severa, desde 2020</a:t>
            </a:r>
          </a:p>
        </p:txBody>
      </p:sp>
    </p:spTree>
    <p:extLst>
      <p:ext uri="{BB962C8B-B14F-4D97-AF65-F5344CB8AC3E}">
        <p14:creationId xmlns:p14="http://schemas.microsoft.com/office/powerpoint/2010/main" val="1827495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2C0CEAD-288A-46E9-BD49-F9A1C450F13F}"/>
              </a:ext>
            </a:extLst>
          </p:cNvPr>
          <p:cNvSpPr/>
          <p:nvPr/>
        </p:nvSpPr>
        <p:spPr>
          <a:xfrm>
            <a:off x="0" y="928468"/>
            <a:ext cx="12192000" cy="59295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white"/>
                </a:solidFill>
                <a:effectLst/>
                <a:uLnTx/>
                <a:uFillTx/>
                <a:latin typeface="Calibri"/>
                <a:ea typeface="+mn-ea"/>
                <a:cs typeface="+mn-cs"/>
              </a:rPr>
              <a:t>carácter asimétrico de los efectos del ciclo económico sobre la desigualdad y la pobreza, con rápidos crecimientos en las recesiones y descensos más pausados en </a:t>
            </a:r>
          </a:p>
        </p:txBody>
      </p:sp>
      <p:sp>
        <p:nvSpPr>
          <p:cNvPr id="5" name="Subtítulo 2">
            <a:extLst>
              <a:ext uri="{FF2B5EF4-FFF2-40B4-BE49-F238E27FC236}">
                <a16:creationId xmlns:a16="http://schemas.microsoft.com/office/drawing/2014/main" id="{C828CE33-D25A-4200-9180-D19898472CE4}"/>
              </a:ext>
            </a:extLst>
          </p:cNvPr>
          <p:cNvSpPr>
            <a:spLocks noGrp="1"/>
          </p:cNvSpPr>
          <p:nvPr>
            <p:ph type="subTitle" idx="1"/>
          </p:nvPr>
        </p:nvSpPr>
        <p:spPr>
          <a:xfrm>
            <a:off x="388192" y="4156468"/>
            <a:ext cx="8906536" cy="1720768"/>
          </a:xfrm>
        </p:spPr>
        <p:txBody>
          <a:bodyPr>
            <a:normAutofit/>
          </a:bodyPr>
          <a:lstStyle/>
          <a:p>
            <a:r>
              <a:rPr lang="es-ES" dirty="0">
                <a:solidFill>
                  <a:schemeClr val="tx1"/>
                </a:solidFill>
                <a:latin typeface="+mj-lt"/>
              </a:rPr>
              <a:t>Enfermo crónico con episodios agudos provocados por las consecuencias sociales y económicas de sucesivas crisis (…estallido de la burbuja inmobiliaria, coronavirus, crisis de la inflación…)</a:t>
            </a:r>
          </a:p>
          <a:p>
            <a:endParaRPr lang="es-ES" dirty="0">
              <a:solidFill>
                <a:schemeClr val="tx1"/>
              </a:solidFill>
              <a:latin typeface="+mj-lt"/>
            </a:endParaRPr>
          </a:p>
        </p:txBody>
      </p:sp>
      <p:pic>
        <p:nvPicPr>
          <p:cNvPr id="6" name="Picture 2" descr="El reto de la medicina del siglo XXI: pacientes crónicos - AS.com">
            <a:extLst>
              <a:ext uri="{FF2B5EF4-FFF2-40B4-BE49-F238E27FC236}">
                <a16:creationId xmlns:a16="http://schemas.microsoft.com/office/drawing/2014/main" id="{EEF0B51A-A79F-40D0-A06B-CFBD1FB8CE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014" y="993567"/>
            <a:ext cx="5325241" cy="299544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1255" y="1899434"/>
            <a:ext cx="3757841" cy="2104391"/>
          </a:xfrm>
          <a:prstGeom prst="rect">
            <a:avLst/>
          </a:prstGeom>
        </p:spPr>
      </p:pic>
      <p:sp>
        <p:nvSpPr>
          <p:cNvPr id="7" name="CuadroTexto 6">
            <a:extLst>
              <a:ext uri="{FF2B5EF4-FFF2-40B4-BE49-F238E27FC236}">
                <a16:creationId xmlns:a16="http://schemas.microsoft.com/office/drawing/2014/main" id="{CDF41EC7-731A-4382-B411-4DC3B0665F46}"/>
              </a:ext>
            </a:extLst>
          </p:cNvPr>
          <p:cNvSpPr txBox="1"/>
          <p:nvPr/>
        </p:nvSpPr>
        <p:spPr>
          <a:xfrm>
            <a:off x="300570" y="165389"/>
            <a:ext cx="9384479" cy="461665"/>
          </a:xfrm>
          <a:prstGeom prst="rect">
            <a:avLst/>
          </a:prstGeom>
          <a:noFill/>
        </p:spPr>
        <p:txBody>
          <a:bodyPr wrap="square" rtlCol="0">
            <a:spAutoFit/>
          </a:bodyPr>
          <a:lstStyle/>
          <a:p>
            <a:r>
              <a:rPr lang="es-ES" sz="2400" b="1" dirty="0">
                <a:solidFill>
                  <a:schemeClr val="bg1"/>
                </a:solidFill>
              </a:rPr>
              <a:t>ENFERMO CRÓNICO: CRISIS ESTRUCTURAL</a:t>
            </a:r>
            <a:endParaRPr lang="es-ES" sz="2400" b="1" dirty="0">
              <a:solidFill>
                <a:schemeClr val="bg1"/>
              </a:solidFill>
              <a:latin typeface="+mj-lt"/>
              <a:ea typeface="+mj-ea"/>
            </a:endParaRPr>
          </a:p>
        </p:txBody>
      </p:sp>
      <p:sp>
        <p:nvSpPr>
          <p:cNvPr id="2" name="Rectángulo 1"/>
          <p:cNvSpPr/>
          <p:nvPr/>
        </p:nvSpPr>
        <p:spPr>
          <a:xfrm>
            <a:off x="2392866" y="5947193"/>
            <a:ext cx="6730497" cy="461665"/>
          </a:xfrm>
          <a:prstGeom prst="rect">
            <a:avLst/>
          </a:prstGeom>
        </p:spPr>
        <p:txBody>
          <a:bodyPr wrap="none">
            <a:spAutoFit/>
          </a:bodyPr>
          <a:lstStyle/>
          <a:p>
            <a:r>
              <a:rPr lang="es-ES" sz="2400" dirty="0">
                <a:latin typeface="+mj-lt"/>
              </a:rPr>
              <a:t>Carácter estructural de la pobreza y exclusión social</a:t>
            </a:r>
          </a:p>
        </p:txBody>
      </p:sp>
    </p:spTree>
    <p:extLst>
      <p:ext uri="{BB962C8B-B14F-4D97-AF65-F5344CB8AC3E}">
        <p14:creationId xmlns:p14="http://schemas.microsoft.com/office/powerpoint/2010/main" val="4154121530"/>
      </p:ext>
    </p:extLst>
  </p:cSld>
  <p:clrMapOvr>
    <a:masterClrMapping/>
  </p:clrMapOvr>
</p:sld>
</file>

<file path=ppt/theme/theme1.xml><?xml version="1.0" encoding="utf-8"?>
<a:theme xmlns:a="http://schemas.openxmlformats.org/drawingml/2006/main" name="Presentacion_foessa_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72e7eca-42a7-4275-9b97-d94c846a261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BC016739DDF731468080C40DB447B4A7" ma:contentTypeVersion="20" ma:contentTypeDescription="Crear nuevo documento." ma:contentTypeScope="" ma:versionID="35677238461b393348ade609d90f2cb4">
  <xsd:schema xmlns:xsd="http://www.w3.org/2001/XMLSchema" xmlns:xs="http://www.w3.org/2001/XMLSchema" xmlns:p="http://schemas.microsoft.com/office/2006/metadata/properties" xmlns:ns3="5e79a7a3-a49e-42ae-8c3a-3856f6129b5e" xmlns:ns4="772e7eca-42a7-4275-9b97-d94c846a2617" targetNamespace="http://schemas.microsoft.com/office/2006/metadata/properties" ma:root="true" ma:fieldsID="164c62799455850b834a696405834cd8" ns3:_="" ns4:_="">
    <xsd:import namespace="5e79a7a3-a49e-42ae-8c3a-3856f6129b5e"/>
    <xsd:import namespace="772e7eca-42a7-4275-9b97-d94c846a2617"/>
    <xsd:element name="properties">
      <xsd:complexType>
        <xsd:sequence>
          <xsd:element name="documentManagement">
            <xsd:complexType>
              <xsd:all>
                <xsd:element ref="ns3:SharedWithUsers" minOccurs="0"/>
                <xsd:element ref="ns3:SharedWithDetails" minOccurs="0"/>
                <xsd:element ref="ns3:SharingHintHash"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79a7a3-a49e-42ae-8c3a-3856f6129b5e"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SharingHintHash" ma:index="10" nillable="true" ma:displayName="Hash de la sugerencia para compartir" ma:description="" ma:hidden="true" ma:internalName="SharingHintHash" ma:readOnly="true">
      <xsd:simpleType>
        <xsd:restriction base="dms:Text"/>
      </xsd:simpleType>
    </xsd:element>
    <xsd:element name="LastSharedByTime" ma:index="11" nillable="true" ma:displayName="Última vez que se compartió por hora"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72e7eca-42a7-4275-9b97-d94c846a2617"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D0CF8B-6356-4C38-9146-51E8E7418AA8}">
  <ds:schemaRef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772e7eca-42a7-4275-9b97-d94c846a2617"/>
    <ds:schemaRef ds:uri="5e79a7a3-a49e-42ae-8c3a-3856f6129b5e"/>
    <ds:schemaRef ds:uri="http://www.w3.org/XML/1998/namespace"/>
    <ds:schemaRef ds:uri="http://purl.org/dc/dcmitype/"/>
  </ds:schemaRefs>
</ds:datastoreItem>
</file>

<file path=customXml/itemProps2.xml><?xml version="1.0" encoding="utf-8"?>
<ds:datastoreItem xmlns:ds="http://schemas.openxmlformats.org/officeDocument/2006/customXml" ds:itemID="{AFA32B5F-042C-4A02-A1C6-6C84D5DC91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79a7a3-a49e-42ae-8c3a-3856f6129b5e"/>
    <ds:schemaRef ds:uri="772e7eca-42a7-4275-9b97-d94c846a26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179CE3-23A6-458A-A571-06D008328A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20181</TotalTime>
  <Words>1795</Words>
  <Application>Microsoft Office PowerPoint</Application>
  <PresentationFormat>Panorámica</PresentationFormat>
  <Paragraphs>260</Paragraphs>
  <Slides>43</Slides>
  <Notes>42</Notes>
  <HiddenSlides>0</HiddenSlides>
  <MMClips>0</MMClips>
  <ScaleCrop>false</ScaleCrop>
  <HeadingPairs>
    <vt:vector size="6" baseType="variant">
      <vt:variant>
        <vt:lpstr>Fuentes usadas</vt:lpstr>
      </vt:variant>
      <vt:variant>
        <vt:i4>15</vt:i4>
      </vt:variant>
      <vt:variant>
        <vt:lpstr>Tema</vt:lpstr>
      </vt:variant>
      <vt:variant>
        <vt:i4>2</vt:i4>
      </vt:variant>
      <vt:variant>
        <vt:lpstr>Títulos de diapositiva</vt:lpstr>
      </vt:variant>
      <vt:variant>
        <vt:i4>43</vt:i4>
      </vt:variant>
    </vt:vector>
  </HeadingPairs>
  <TitlesOfParts>
    <vt:vector size="60" baseType="lpstr">
      <vt:lpstr>Arial</vt:lpstr>
      <vt:lpstr>Arial Black</vt:lpstr>
      <vt:lpstr>Arial Unicode MS</vt:lpstr>
      <vt:lpstr>Calibri</vt:lpstr>
      <vt:lpstr>Calibri Light</vt:lpstr>
      <vt:lpstr>inherit</vt:lpstr>
      <vt:lpstr>Montserrat</vt:lpstr>
      <vt:lpstr>Muli Black</vt:lpstr>
      <vt:lpstr>Muli Bold</vt:lpstr>
      <vt:lpstr>MYAIA T+ Neutra Text TF</vt:lpstr>
      <vt:lpstr>Neutra Text TF</vt:lpstr>
      <vt:lpstr>NeutraTextTF-Bold</vt:lpstr>
      <vt:lpstr>Segoe UI Historic</vt:lpstr>
      <vt:lpstr>Times New Roman</vt:lpstr>
      <vt:lpstr>Wingdings</vt:lpstr>
      <vt:lpstr>Presentacion_foessa_01</vt:lpstr>
      <vt:lpstr>Diseño personalizado</vt:lpstr>
      <vt:lpstr> LA VIVIENDA COMO FACTOR DE PRECARIEDAD  Y DESIGUALDAD SOCIAL</vt:lpstr>
      <vt:lpstr>CONTENIDOS   1. Una sociedad en etapa de bonanza que esconde una crisis estructural 2. La evolución de la desigualdad y las condiciones de vida 3. La vivienda desequilibra la relación entre ingresos y gastos 4. La vivienda es una emergencia social real  4.1. El fracaso del mandato constitucional: tres décadas de especulación inmobiliaria   4.2. Aumento desenfrenado de los precios  4.3 Una carencia significativa de vivienda social   4.4. ¿El mito de la escasez? Las viviendas vacías conviven con la exclusión social  4.5. El impacto en las condiciones de vida y en la exclusión social  4.6. Las estrategias de las familias frente a la vivienda 5. Ideas para reflexionar         </vt:lpstr>
      <vt:lpstr>Presentación de PowerPoint</vt:lpstr>
      <vt:lpstr>Presentación de PowerPoint</vt:lpstr>
      <vt:lpstr>UNA MAREA ALTA LEVANTA TODOS LOS BARCOS…  PERO EL FONDO DEL MAR NO CAMBIA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combinación de precios altos en el acceso a la vivienda y los empleos precarios y de bajas salarios es una característica clave de la exclusión en España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Raúl Flores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RAÚL FLORES MARTOS</dc:creator>
  <cp:lastModifiedBy>Mónica Prieto Vidal</cp:lastModifiedBy>
  <cp:revision>526</cp:revision>
  <cp:lastPrinted>2022-03-11T09:42:17Z</cp:lastPrinted>
  <dcterms:created xsi:type="dcterms:W3CDTF">2019-04-23T08:21:49Z</dcterms:created>
  <dcterms:modified xsi:type="dcterms:W3CDTF">2025-07-09T09:39:55Z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0x010100BC016739DDF731468080C40DB447B4A7</vt:lpwstr>
  </property>
</Properties>
</file>